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3">
  <p:sldMasterIdLst>
    <p:sldMasterId id="2147483648" r:id="rId1"/>
  </p:sldMasterIdLst>
  <p:handoutMasterIdLst>
    <p:handoutMasterId r:id="rId12"/>
  </p:handoutMasterIdLst>
  <p:sldIdLst>
    <p:sldId id="256" r:id="rId2"/>
    <p:sldId id="292" r:id="rId3"/>
    <p:sldId id="305" r:id="rId4"/>
    <p:sldId id="297" r:id="rId5"/>
    <p:sldId id="298" r:id="rId6"/>
    <p:sldId id="306" r:id="rId7"/>
    <p:sldId id="299" r:id="rId8"/>
    <p:sldId id="307" r:id="rId9"/>
    <p:sldId id="277" r:id="rId10"/>
    <p:sldId id="295" r:id="rId11"/>
  </p:sldIdLst>
  <p:sldSz cx="9144000" cy="6858000" type="screen4x3"/>
  <p:notesSz cx="6805613" cy="9939338"/>
  <p:defaultTextStyle>
    <a:defPPr>
      <a:defRPr lang="cs-CZ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69696"/>
    <a:srgbClr val="E88A1C"/>
    <a:srgbClr val="00A4D7"/>
    <a:srgbClr val="FFEBA2"/>
    <a:srgbClr val="A6A913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918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9575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4450" y="0"/>
            <a:ext cx="2949575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cs-CZ"/>
          </a:p>
        </p:txBody>
      </p:sp>
      <p:sp>
        <p:nvSpPr>
          <p:cNvPr id="819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40863"/>
            <a:ext cx="2949575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/>
          </a:p>
        </p:txBody>
      </p:sp>
      <p:sp>
        <p:nvSpPr>
          <p:cNvPr id="819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4450" y="9440863"/>
            <a:ext cx="2949575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15EC1794-57CD-4849-B8B9-ECA4EA33070C}" type="slidenum">
              <a:rPr lang="cs-CZ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C5B5EF3-C7D9-4093-AD12-A103AA8E2063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8B40DC2-1D8A-4CBF-A741-C065B242B03E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732DB99-EB6B-43EC-BA6D-437B64522B18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546342B-8E05-4A92-812F-39CE311CF4E1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B7AA2EE-2A87-4E5A-BA70-959E90900FA2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FBCCF40-61F8-43BD-9433-D1093C6C3787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138CC77-8EBE-4D1D-B5FC-FE65BA37E289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BD42BBE-E5F2-4F89-AC4F-CA20A95641CB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C9FB223-1566-4061-9A5F-A838F8535F1D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ABC1B33-ECB6-4769-9C39-BE5DF0281AB0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536C62D-ED78-4283-9F4C-8B5B467650B9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BA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 předlohy nadpisů.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cs-CZ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cs-CZ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14CD1A0B-1E26-4BA2-8B42-180E0C7DEB8E}" type="slidenum">
              <a:rPr lang="cs-CZ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wmf"/><Relationship Id="rId4" Type="http://schemas.openxmlformats.org/officeDocument/2006/relationships/image" Target="../media/image3.w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wmf"/><Relationship Id="rId4" Type="http://schemas.openxmlformats.org/officeDocument/2006/relationships/image" Target="../media/image3.w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acebook.com/photo.php?pid=30011714&amp;id=1458221687" TargetMode="External"/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8.jpeg"/><Relationship Id="rId7" Type="http://schemas.openxmlformats.org/officeDocument/2006/relationships/image" Target="../media/image11.emf"/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eg"/><Relationship Id="rId5" Type="http://schemas.openxmlformats.org/officeDocument/2006/relationships/image" Target="../media/image9.png"/><Relationship Id="rId10" Type="http://schemas.openxmlformats.org/officeDocument/2006/relationships/image" Target="../media/image14.emf"/><Relationship Id="rId4" Type="http://schemas.openxmlformats.org/officeDocument/2006/relationships/image" Target="../media/image7.jpeg"/><Relationship Id="rId9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acebook.com/photo.php?pid=347165&amp;id=148934945138730" TargetMode="External"/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4" name="Rectangle 6"/>
          <p:cNvSpPr>
            <a:spLocks noChangeArrowheads="1"/>
          </p:cNvSpPr>
          <p:nvPr/>
        </p:nvSpPr>
        <p:spPr bwMode="auto">
          <a:xfrm>
            <a:off x="0" y="5949950"/>
            <a:ext cx="9144000" cy="908050"/>
          </a:xfrm>
          <a:prstGeom prst="rect">
            <a:avLst/>
          </a:prstGeom>
          <a:solidFill>
            <a:srgbClr val="A6A913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2055" name="Line 7"/>
          <p:cNvSpPr>
            <a:spLocks noChangeShapeType="1"/>
          </p:cNvSpPr>
          <p:nvPr/>
        </p:nvSpPr>
        <p:spPr bwMode="auto">
          <a:xfrm>
            <a:off x="0" y="5949950"/>
            <a:ext cx="9144000" cy="0"/>
          </a:xfrm>
          <a:prstGeom prst="line">
            <a:avLst/>
          </a:prstGeom>
          <a:noFill/>
          <a:ln w="9525">
            <a:solidFill>
              <a:srgbClr val="FFEBA2"/>
            </a:solidFill>
            <a:round/>
            <a:headEnd/>
            <a:tailEnd/>
          </a:ln>
          <a:effectLst/>
        </p:spPr>
        <p:txBody>
          <a:bodyPr/>
          <a:lstStyle/>
          <a:p>
            <a:endParaRPr lang="cs-CZ"/>
          </a:p>
        </p:txBody>
      </p:sp>
      <p:pic>
        <p:nvPicPr>
          <p:cNvPr id="2057" name="Picture 9" descr="junak - znak - modry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24850" y="6092825"/>
            <a:ext cx="549275" cy="620713"/>
          </a:xfrm>
          <a:prstGeom prst="rect">
            <a:avLst/>
          </a:prstGeom>
          <a:noFill/>
        </p:spPr>
      </p:pic>
      <p:sp>
        <p:nvSpPr>
          <p:cNvPr id="2061" name="Line 13"/>
          <p:cNvSpPr>
            <a:spLocks noChangeShapeType="1"/>
          </p:cNvSpPr>
          <p:nvPr/>
        </p:nvSpPr>
        <p:spPr bwMode="auto">
          <a:xfrm>
            <a:off x="3203848" y="0"/>
            <a:ext cx="0" cy="6858000"/>
          </a:xfrm>
          <a:prstGeom prst="line">
            <a:avLst/>
          </a:prstGeom>
          <a:noFill/>
          <a:ln w="9525">
            <a:solidFill>
              <a:srgbClr val="FFEBA2"/>
            </a:solidFill>
            <a:round/>
            <a:headEnd/>
            <a:tailEnd/>
          </a:ln>
          <a:effectLst/>
        </p:spPr>
        <p:txBody>
          <a:bodyPr/>
          <a:lstStyle/>
          <a:p>
            <a:endParaRPr lang="cs-CZ"/>
          </a:p>
        </p:txBody>
      </p:sp>
      <p:sp>
        <p:nvSpPr>
          <p:cNvPr id="2062" name="Line 14"/>
          <p:cNvSpPr>
            <a:spLocks noChangeShapeType="1"/>
          </p:cNvSpPr>
          <p:nvPr/>
        </p:nvSpPr>
        <p:spPr bwMode="auto">
          <a:xfrm>
            <a:off x="0" y="1884298"/>
            <a:ext cx="9144000" cy="0"/>
          </a:xfrm>
          <a:prstGeom prst="line">
            <a:avLst/>
          </a:prstGeom>
          <a:noFill/>
          <a:ln w="9525">
            <a:solidFill>
              <a:srgbClr val="FFEBA2"/>
            </a:solidFill>
            <a:round/>
            <a:headEnd/>
            <a:tailEnd/>
          </a:ln>
          <a:effectLst/>
        </p:spPr>
        <p:txBody>
          <a:bodyPr/>
          <a:lstStyle/>
          <a:p>
            <a:endParaRPr lang="cs-CZ"/>
          </a:p>
        </p:txBody>
      </p:sp>
      <p:sp>
        <p:nvSpPr>
          <p:cNvPr id="2063" name="Line 15"/>
          <p:cNvSpPr>
            <a:spLocks noChangeShapeType="1"/>
          </p:cNvSpPr>
          <p:nvPr/>
        </p:nvSpPr>
        <p:spPr bwMode="auto">
          <a:xfrm>
            <a:off x="0" y="3251135"/>
            <a:ext cx="9144000" cy="0"/>
          </a:xfrm>
          <a:prstGeom prst="line">
            <a:avLst/>
          </a:prstGeom>
          <a:noFill/>
          <a:ln w="9525">
            <a:solidFill>
              <a:srgbClr val="FFEBA2"/>
            </a:solidFill>
            <a:round/>
            <a:headEnd/>
            <a:tailEnd/>
          </a:ln>
          <a:effectLst/>
        </p:spPr>
        <p:txBody>
          <a:bodyPr/>
          <a:lstStyle/>
          <a:p>
            <a:endParaRPr lang="cs-CZ"/>
          </a:p>
        </p:txBody>
      </p:sp>
      <p:sp>
        <p:nvSpPr>
          <p:cNvPr id="2068" name="Text Box 20"/>
          <p:cNvSpPr txBox="1">
            <a:spLocks noChangeArrowheads="1"/>
          </p:cNvSpPr>
          <p:nvPr/>
        </p:nvSpPr>
        <p:spPr bwMode="auto">
          <a:xfrm>
            <a:off x="5219700" y="3467035"/>
            <a:ext cx="3816350" cy="7540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cs-CZ" b="1" dirty="0" smtClean="0">
                <a:solidFill>
                  <a:schemeClr val="bg1"/>
                </a:solidFill>
              </a:rPr>
              <a:t>Krajský sněm 2011</a:t>
            </a:r>
          </a:p>
          <a:p>
            <a:pPr algn="r">
              <a:spcBef>
                <a:spcPct val="50000"/>
              </a:spcBef>
            </a:pPr>
            <a:r>
              <a:rPr lang="cs-CZ" sz="1000" dirty="0" smtClean="0">
                <a:solidFill>
                  <a:schemeClr val="bg1"/>
                </a:solidFill>
              </a:rPr>
              <a:t>15. ledna 2011</a:t>
            </a:r>
            <a:br>
              <a:rPr lang="cs-CZ" sz="1000" dirty="0" smtClean="0">
                <a:solidFill>
                  <a:schemeClr val="bg1"/>
                </a:solidFill>
              </a:rPr>
            </a:br>
            <a:r>
              <a:rPr lang="cs-CZ" sz="1000" dirty="0" smtClean="0">
                <a:solidFill>
                  <a:schemeClr val="bg1"/>
                </a:solidFill>
              </a:rPr>
              <a:t>radnice, nám. Dr. E. Beneše, Liberec</a:t>
            </a:r>
            <a:endParaRPr lang="cs-CZ" sz="1000" dirty="0">
              <a:solidFill>
                <a:schemeClr val="bg1"/>
              </a:solidFill>
            </a:endParaRPr>
          </a:p>
        </p:txBody>
      </p:sp>
      <p:sp>
        <p:nvSpPr>
          <p:cNvPr id="2069" name="Text Box 21"/>
          <p:cNvSpPr txBox="1">
            <a:spLocks noChangeArrowheads="1"/>
          </p:cNvSpPr>
          <p:nvPr/>
        </p:nvSpPr>
        <p:spPr bwMode="auto">
          <a:xfrm>
            <a:off x="3275856" y="2060848"/>
            <a:ext cx="5760195" cy="11387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r">
              <a:spcBef>
                <a:spcPct val="50000"/>
              </a:spcBef>
            </a:pPr>
            <a:r>
              <a:rPr lang="cs-CZ" sz="3600" b="1" dirty="0" smtClean="0">
                <a:solidFill>
                  <a:schemeClr val="bg1"/>
                </a:solidFill>
                <a:latin typeface="Calibri" pitchFamily="34" charset="0"/>
              </a:rPr>
              <a:t>Volební program 2011 - 2014</a:t>
            </a:r>
            <a:r>
              <a:rPr lang="cs-CZ" sz="3600" b="1" dirty="0" smtClean="0">
                <a:solidFill>
                  <a:schemeClr val="bg1"/>
                </a:solidFill>
                <a:latin typeface="Calibri" pitchFamily="34" charset="0"/>
              </a:rPr>
              <a:t/>
            </a:r>
            <a:br>
              <a:rPr lang="cs-CZ" sz="3600" b="1" dirty="0" smtClean="0">
                <a:solidFill>
                  <a:schemeClr val="bg1"/>
                </a:solidFill>
                <a:latin typeface="Calibri" pitchFamily="34" charset="0"/>
              </a:rPr>
            </a:br>
            <a:r>
              <a:rPr lang="cs-CZ" sz="3200" b="1" dirty="0" smtClean="0">
                <a:solidFill>
                  <a:schemeClr val="bg1"/>
                </a:solidFill>
                <a:latin typeface="Calibri" pitchFamily="34" charset="0"/>
              </a:rPr>
              <a:t> </a:t>
            </a:r>
            <a:r>
              <a:rPr lang="cs-CZ" sz="3200" b="1" dirty="0" smtClean="0">
                <a:solidFill>
                  <a:schemeClr val="bg1"/>
                </a:solidFill>
                <a:latin typeface="Calibri" pitchFamily="34" charset="0"/>
              </a:rPr>
              <a:t>Jerry a Slůně</a:t>
            </a:r>
            <a:endParaRPr lang="cs-CZ" sz="3200" b="1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2070" name="Text Box 22"/>
          <p:cNvSpPr txBox="1">
            <a:spLocks noChangeArrowheads="1"/>
          </p:cNvSpPr>
          <p:nvPr/>
        </p:nvSpPr>
        <p:spPr bwMode="auto">
          <a:xfrm>
            <a:off x="107950" y="6224413"/>
            <a:ext cx="2663825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cs-CZ" sz="1200" b="1" dirty="0" smtClean="0">
                <a:solidFill>
                  <a:schemeClr val="bg1"/>
                </a:solidFill>
                <a:latin typeface="Calibri" pitchFamily="34" charset="0"/>
              </a:rPr>
              <a:t>www.</a:t>
            </a:r>
            <a:r>
              <a:rPr lang="cs-CZ" sz="1200" b="1" dirty="0" err="1" smtClean="0">
                <a:solidFill>
                  <a:schemeClr val="bg1"/>
                </a:solidFill>
                <a:latin typeface="Calibri" pitchFamily="34" charset="0"/>
              </a:rPr>
              <a:t>skautlib.cz</a:t>
            </a:r>
            <a:r>
              <a:rPr lang="cs-CZ" sz="1200" b="1" dirty="0" smtClean="0">
                <a:solidFill>
                  <a:schemeClr val="bg1"/>
                </a:solidFill>
                <a:latin typeface="Calibri" pitchFamily="34" charset="0"/>
              </a:rPr>
              <a:t> </a:t>
            </a:r>
            <a:r>
              <a:rPr lang="en-US" sz="1200" b="1" dirty="0" smtClean="0">
                <a:solidFill>
                  <a:schemeClr val="bg1"/>
                </a:solidFill>
                <a:latin typeface="Calibri" pitchFamily="34" charset="0"/>
              </a:rPr>
              <a:t> | </a:t>
            </a:r>
            <a:r>
              <a:rPr lang="cs-CZ" sz="1200" b="1" dirty="0" err="1" smtClean="0">
                <a:solidFill>
                  <a:schemeClr val="bg1"/>
                </a:solidFill>
                <a:latin typeface="Calibri" pitchFamily="34" charset="0"/>
              </a:rPr>
              <a:t>info</a:t>
            </a:r>
            <a:r>
              <a:rPr lang="cs-CZ" sz="1200" b="1" dirty="0" smtClean="0">
                <a:solidFill>
                  <a:schemeClr val="bg1"/>
                </a:solidFill>
                <a:latin typeface="Calibri" pitchFamily="34" charset="0"/>
              </a:rPr>
              <a:t>@</a:t>
            </a:r>
            <a:r>
              <a:rPr lang="cs-CZ" sz="1200" b="1" dirty="0" err="1" smtClean="0">
                <a:solidFill>
                  <a:schemeClr val="bg1"/>
                </a:solidFill>
                <a:latin typeface="Calibri" pitchFamily="34" charset="0"/>
              </a:rPr>
              <a:t>skautlib.cz</a:t>
            </a:r>
            <a:endParaRPr lang="cs-CZ" sz="1200" b="1" dirty="0">
              <a:solidFill>
                <a:schemeClr val="bg1"/>
              </a:solidFill>
              <a:latin typeface="Calibri" pitchFamily="34" charset="0"/>
            </a:endParaRPr>
          </a:p>
        </p:txBody>
      </p:sp>
      <p:pic>
        <p:nvPicPr>
          <p:cNvPr id="13314" name="Picture 2" descr="C:\Users\jerrysohn\Documents\Skaut\Liberecký kraj\veřejnost\_logo kraje\logo\Junák, Liberecký kraj - logo (white)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512" y="116632"/>
            <a:ext cx="2825171" cy="1512168"/>
          </a:xfrm>
          <a:prstGeom prst="rect">
            <a:avLst/>
          </a:prstGeom>
          <a:noFill/>
        </p:spPr>
      </p:pic>
      <p:pic>
        <p:nvPicPr>
          <p:cNvPr id="13" name="Picture 11" descr="kraj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03800" y="6165850"/>
            <a:ext cx="2779713" cy="4492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4" name="Rectangle 6"/>
          <p:cNvSpPr>
            <a:spLocks noChangeArrowheads="1"/>
          </p:cNvSpPr>
          <p:nvPr/>
        </p:nvSpPr>
        <p:spPr bwMode="auto">
          <a:xfrm>
            <a:off x="0" y="5949950"/>
            <a:ext cx="9144000" cy="908050"/>
          </a:xfrm>
          <a:prstGeom prst="rect">
            <a:avLst/>
          </a:prstGeom>
          <a:solidFill>
            <a:srgbClr val="A6A913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22" name="Line 7"/>
          <p:cNvSpPr>
            <a:spLocks noChangeShapeType="1"/>
          </p:cNvSpPr>
          <p:nvPr/>
        </p:nvSpPr>
        <p:spPr bwMode="auto">
          <a:xfrm>
            <a:off x="0" y="5949950"/>
            <a:ext cx="9144000" cy="0"/>
          </a:xfrm>
          <a:prstGeom prst="line">
            <a:avLst/>
          </a:prstGeom>
          <a:noFill/>
          <a:ln w="9525">
            <a:solidFill>
              <a:srgbClr val="FFEBA2"/>
            </a:solidFill>
            <a:round/>
            <a:headEnd/>
            <a:tailEnd/>
          </a:ln>
          <a:effectLst/>
        </p:spPr>
        <p:txBody>
          <a:bodyPr/>
          <a:lstStyle/>
          <a:p>
            <a:endParaRPr lang="cs-CZ"/>
          </a:p>
        </p:txBody>
      </p:sp>
      <p:pic>
        <p:nvPicPr>
          <p:cNvPr id="23" name="Picture 9" descr="junak - znak - modry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24850" y="6092825"/>
            <a:ext cx="549275" cy="620713"/>
          </a:xfrm>
          <a:prstGeom prst="rect">
            <a:avLst/>
          </a:prstGeom>
          <a:noFill/>
        </p:spPr>
      </p:pic>
      <p:sp>
        <p:nvSpPr>
          <p:cNvPr id="25" name="Line 14"/>
          <p:cNvSpPr>
            <a:spLocks noChangeShapeType="1"/>
          </p:cNvSpPr>
          <p:nvPr/>
        </p:nvSpPr>
        <p:spPr bwMode="auto">
          <a:xfrm>
            <a:off x="0" y="1884298"/>
            <a:ext cx="9144000" cy="0"/>
          </a:xfrm>
          <a:prstGeom prst="line">
            <a:avLst/>
          </a:prstGeom>
          <a:noFill/>
          <a:ln w="9525">
            <a:solidFill>
              <a:srgbClr val="FFEBA2"/>
            </a:solidFill>
            <a:round/>
            <a:headEnd/>
            <a:tailEnd/>
          </a:ln>
          <a:effectLst/>
        </p:spPr>
        <p:txBody>
          <a:bodyPr/>
          <a:lstStyle/>
          <a:p>
            <a:endParaRPr lang="cs-CZ"/>
          </a:p>
        </p:txBody>
      </p:sp>
      <p:sp>
        <p:nvSpPr>
          <p:cNvPr id="26" name="Line 15"/>
          <p:cNvSpPr>
            <a:spLocks noChangeShapeType="1"/>
          </p:cNvSpPr>
          <p:nvPr/>
        </p:nvSpPr>
        <p:spPr bwMode="auto">
          <a:xfrm>
            <a:off x="0" y="3251135"/>
            <a:ext cx="9144000" cy="0"/>
          </a:xfrm>
          <a:prstGeom prst="line">
            <a:avLst/>
          </a:prstGeom>
          <a:noFill/>
          <a:ln w="9525">
            <a:solidFill>
              <a:srgbClr val="FFEBA2"/>
            </a:solidFill>
            <a:round/>
            <a:headEnd/>
            <a:tailEnd/>
          </a:ln>
          <a:effectLst/>
        </p:spPr>
        <p:txBody>
          <a:bodyPr/>
          <a:lstStyle/>
          <a:p>
            <a:endParaRPr lang="cs-CZ"/>
          </a:p>
        </p:txBody>
      </p:sp>
      <p:sp>
        <p:nvSpPr>
          <p:cNvPr id="28" name="Text Box 21"/>
          <p:cNvSpPr txBox="1">
            <a:spLocks noChangeArrowheads="1"/>
          </p:cNvSpPr>
          <p:nvPr/>
        </p:nvSpPr>
        <p:spPr bwMode="auto">
          <a:xfrm>
            <a:off x="3635895" y="2505090"/>
            <a:ext cx="5400155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r">
              <a:spcBef>
                <a:spcPct val="50000"/>
              </a:spcBef>
            </a:pPr>
            <a:r>
              <a:rPr lang="cs-CZ" sz="4000" b="1" dirty="0" smtClean="0">
                <a:solidFill>
                  <a:schemeClr val="bg1"/>
                </a:solidFill>
                <a:latin typeface="Calibri" pitchFamily="34" charset="0"/>
              </a:rPr>
              <a:t>Děkuji za pozornost</a:t>
            </a:r>
            <a:endParaRPr lang="cs-CZ" sz="3200" b="1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29" name="Text Box 22"/>
          <p:cNvSpPr txBox="1">
            <a:spLocks noChangeArrowheads="1"/>
          </p:cNvSpPr>
          <p:nvPr/>
        </p:nvSpPr>
        <p:spPr bwMode="auto">
          <a:xfrm>
            <a:off x="107950" y="6224413"/>
            <a:ext cx="2663825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cs-CZ" sz="1200" b="1" dirty="0" smtClean="0">
                <a:solidFill>
                  <a:schemeClr val="bg1"/>
                </a:solidFill>
                <a:latin typeface="Calibri" pitchFamily="34" charset="0"/>
              </a:rPr>
              <a:t>www.</a:t>
            </a:r>
            <a:r>
              <a:rPr lang="cs-CZ" sz="1200" b="1" dirty="0" err="1" smtClean="0">
                <a:solidFill>
                  <a:schemeClr val="bg1"/>
                </a:solidFill>
                <a:latin typeface="Calibri" pitchFamily="34" charset="0"/>
              </a:rPr>
              <a:t>skautlib.cz</a:t>
            </a:r>
            <a:r>
              <a:rPr lang="cs-CZ" sz="1200" b="1" dirty="0" smtClean="0">
                <a:solidFill>
                  <a:schemeClr val="bg1"/>
                </a:solidFill>
                <a:latin typeface="Calibri" pitchFamily="34" charset="0"/>
              </a:rPr>
              <a:t> </a:t>
            </a:r>
            <a:r>
              <a:rPr lang="en-US" sz="1200" b="1" dirty="0" smtClean="0">
                <a:solidFill>
                  <a:schemeClr val="bg1"/>
                </a:solidFill>
                <a:latin typeface="Calibri" pitchFamily="34" charset="0"/>
              </a:rPr>
              <a:t> | </a:t>
            </a:r>
            <a:r>
              <a:rPr lang="cs-CZ" sz="1200" b="1" dirty="0" err="1" smtClean="0">
                <a:solidFill>
                  <a:schemeClr val="bg1"/>
                </a:solidFill>
                <a:latin typeface="Calibri" pitchFamily="34" charset="0"/>
              </a:rPr>
              <a:t>info</a:t>
            </a:r>
            <a:r>
              <a:rPr lang="cs-CZ" sz="1200" b="1" dirty="0" smtClean="0">
                <a:solidFill>
                  <a:schemeClr val="bg1"/>
                </a:solidFill>
                <a:latin typeface="Calibri" pitchFamily="34" charset="0"/>
              </a:rPr>
              <a:t>@</a:t>
            </a:r>
            <a:r>
              <a:rPr lang="cs-CZ" sz="1200" b="1" dirty="0" err="1" smtClean="0">
                <a:solidFill>
                  <a:schemeClr val="bg1"/>
                </a:solidFill>
                <a:latin typeface="Calibri" pitchFamily="34" charset="0"/>
              </a:rPr>
              <a:t>skautlib.cz</a:t>
            </a:r>
            <a:endParaRPr lang="cs-CZ" sz="1200" b="1" dirty="0">
              <a:solidFill>
                <a:schemeClr val="bg1"/>
              </a:solidFill>
              <a:latin typeface="Calibri" pitchFamily="34" charset="0"/>
            </a:endParaRPr>
          </a:p>
        </p:txBody>
      </p:sp>
      <p:pic>
        <p:nvPicPr>
          <p:cNvPr id="30" name="Picture 2" descr="C:\Users\jerrysohn\Documents\Skaut\Liberecký kraj\veřejnost\_logo kraje\logo\Junák, Liberecký kraj - logo (white)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512" y="116632"/>
            <a:ext cx="2825171" cy="1512168"/>
          </a:xfrm>
          <a:prstGeom prst="rect">
            <a:avLst/>
          </a:prstGeom>
          <a:noFill/>
        </p:spPr>
      </p:pic>
      <p:sp>
        <p:nvSpPr>
          <p:cNvPr id="31" name="Line 13"/>
          <p:cNvSpPr>
            <a:spLocks noChangeShapeType="1"/>
          </p:cNvSpPr>
          <p:nvPr/>
        </p:nvSpPr>
        <p:spPr bwMode="auto">
          <a:xfrm>
            <a:off x="3203848" y="0"/>
            <a:ext cx="0" cy="6858000"/>
          </a:xfrm>
          <a:prstGeom prst="line">
            <a:avLst/>
          </a:prstGeom>
          <a:noFill/>
          <a:ln w="9525">
            <a:solidFill>
              <a:srgbClr val="FFEBA2"/>
            </a:solidFill>
            <a:round/>
            <a:headEnd/>
            <a:tailEnd/>
          </a:ln>
          <a:effectLst/>
        </p:spPr>
        <p:txBody>
          <a:bodyPr/>
          <a:lstStyle/>
          <a:p>
            <a:endParaRPr lang="cs-CZ"/>
          </a:p>
        </p:txBody>
      </p:sp>
      <p:pic>
        <p:nvPicPr>
          <p:cNvPr id="12" name="Picture 11" descr="kraj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03800" y="6165850"/>
            <a:ext cx="2779713" cy="449263"/>
          </a:xfrm>
          <a:prstGeom prst="rect">
            <a:avLst/>
          </a:prstGeom>
          <a:noFill/>
        </p:spPr>
      </p:pic>
      <p:sp>
        <p:nvSpPr>
          <p:cNvPr id="13" name="Text Box 20"/>
          <p:cNvSpPr txBox="1">
            <a:spLocks noChangeArrowheads="1"/>
          </p:cNvSpPr>
          <p:nvPr/>
        </p:nvSpPr>
        <p:spPr bwMode="auto">
          <a:xfrm>
            <a:off x="5219700" y="3467035"/>
            <a:ext cx="381635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cs-CZ" b="1" dirty="0" smtClean="0">
                <a:solidFill>
                  <a:schemeClr val="bg1"/>
                </a:solidFill>
              </a:rPr>
              <a:t>Prostor pro dotazy a diskuzi</a:t>
            </a:r>
            <a:endParaRPr lang="cs-CZ" b="1" dirty="0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ChangeArrowheads="1"/>
          </p:cNvSpPr>
          <p:nvPr/>
        </p:nvSpPr>
        <p:spPr bwMode="auto">
          <a:xfrm>
            <a:off x="0" y="0"/>
            <a:ext cx="9144000" cy="908050"/>
          </a:xfrm>
          <a:prstGeom prst="rect">
            <a:avLst/>
          </a:prstGeom>
          <a:solidFill>
            <a:srgbClr val="A6A913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35846" name="Text Box 6"/>
          <p:cNvSpPr txBox="1">
            <a:spLocks noChangeArrowheads="1"/>
          </p:cNvSpPr>
          <p:nvPr/>
        </p:nvSpPr>
        <p:spPr bwMode="auto">
          <a:xfrm>
            <a:off x="1044575" y="234950"/>
            <a:ext cx="77041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cs-CZ" sz="2400" b="1" dirty="0" smtClean="0">
                <a:solidFill>
                  <a:schemeClr val="bg1"/>
                </a:solidFill>
                <a:latin typeface="Calibri" pitchFamily="34" charset="0"/>
              </a:rPr>
              <a:t>Kandidáti na předsedu a místopředsedu KRJ</a:t>
            </a:r>
            <a:endParaRPr lang="cs-CZ" sz="2400" b="1" dirty="0">
              <a:solidFill>
                <a:schemeClr val="bg1"/>
              </a:solidFill>
              <a:latin typeface="Calibri" pitchFamily="34" charset="0"/>
            </a:endParaRPr>
          </a:p>
        </p:txBody>
      </p:sp>
      <p:pic>
        <p:nvPicPr>
          <p:cNvPr id="7" name="Picture 5" descr="C:\Users\jerrysohn\Documents\Skaut\_grafický manuál\znak_junaka\znak_samotny\jednobarevny\junak_znak_white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16632"/>
            <a:ext cx="637216" cy="720080"/>
          </a:xfrm>
          <a:prstGeom prst="rect">
            <a:avLst/>
          </a:prstGeom>
          <a:noFill/>
        </p:spPr>
      </p:pic>
      <p:sp>
        <p:nvSpPr>
          <p:cNvPr id="11" name="Text Box 4"/>
          <p:cNvSpPr txBox="1">
            <a:spLocks noChangeArrowheads="1"/>
          </p:cNvSpPr>
          <p:nvPr/>
        </p:nvSpPr>
        <p:spPr bwMode="auto">
          <a:xfrm>
            <a:off x="611188" y="1196975"/>
            <a:ext cx="806526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cs-CZ" sz="2400" b="1" i="0" dirty="0">
                <a:solidFill>
                  <a:srgbClr val="00A4D7"/>
                </a:solidFill>
              </a:rPr>
              <a:t>Kandidát na předsedu KRJ </a:t>
            </a:r>
            <a:r>
              <a:rPr lang="en-US" sz="2400" b="1" i="0" dirty="0">
                <a:solidFill>
                  <a:srgbClr val="A6A913"/>
                </a:solidFill>
              </a:rPr>
              <a:t>|</a:t>
            </a:r>
            <a:r>
              <a:rPr lang="cs-CZ" sz="2400" b="1" i="0" dirty="0">
                <a:solidFill>
                  <a:srgbClr val="E88A1C"/>
                </a:solidFill>
              </a:rPr>
              <a:t> </a:t>
            </a:r>
            <a:r>
              <a:rPr lang="cs-CZ" sz="2400" b="1" i="0" dirty="0" smtClean="0">
                <a:solidFill>
                  <a:srgbClr val="E88A1C"/>
                </a:solidFill>
              </a:rPr>
              <a:t>Bc. Ondřej </a:t>
            </a:r>
            <a:r>
              <a:rPr lang="cs-CZ" sz="2400" b="1" i="0" dirty="0">
                <a:solidFill>
                  <a:srgbClr val="E88A1C"/>
                </a:solidFill>
              </a:rPr>
              <a:t>Peřina - Jerry</a:t>
            </a:r>
          </a:p>
        </p:txBody>
      </p:sp>
      <p:sp>
        <p:nvSpPr>
          <p:cNvPr id="12" name="Text Box 5"/>
          <p:cNvSpPr txBox="1">
            <a:spLocks noChangeArrowheads="1"/>
          </p:cNvSpPr>
          <p:nvPr/>
        </p:nvSpPr>
        <p:spPr bwMode="auto">
          <a:xfrm>
            <a:off x="611188" y="1700213"/>
            <a:ext cx="7921625" cy="49367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Char char="•"/>
            </a:pPr>
            <a:r>
              <a:rPr lang="cs-CZ" b="1" i="0" dirty="0">
                <a:solidFill>
                  <a:srgbClr val="A6A913"/>
                </a:solidFill>
              </a:rPr>
              <a:t> místo působení: </a:t>
            </a:r>
            <a:r>
              <a:rPr lang="cs-CZ" i="0" dirty="0">
                <a:solidFill>
                  <a:srgbClr val="E88A1C"/>
                </a:solidFill>
              </a:rPr>
              <a:t>1. středisko „JEŠTĚD“ Liberec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cs-CZ" b="1" i="0" dirty="0">
                <a:solidFill>
                  <a:srgbClr val="A6A913"/>
                </a:solidFill>
              </a:rPr>
              <a:t> věk: </a:t>
            </a:r>
            <a:r>
              <a:rPr lang="cs-CZ" i="0" dirty="0" smtClean="0">
                <a:solidFill>
                  <a:srgbClr val="E88A1C"/>
                </a:solidFill>
              </a:rPr>
              <a:t>27 </a:t>
            </a:r>
            <a:r>
              <a:rPr lang="cs-CZ" i="0" dirty="0">
                <a:solidFill>
                  <a:srgbClr val="E88A1C"/>
                </a:solidFill>
              </a:rPr>
              <a:t>let</a:t>
            </a:r>
            <a:r>
              <a:rPr lang="cs-CZ" b="1" i="0" dirty="0">
                <a:solidFill>
                  <a:srgbClr val="A6A913"/>
                </a:solidFill>
              </a:rPr>
              <a:t> </a:t>
            </a:r>
            <a:r>
              <a:rPr lang="en-US" b="1" i="0" dirty="0">
                <a:solidFill>
                  <a:srgbClr val="A6A913"/>
                </a:solidFill>
              </a:rPr>
              <a:t>|</a:t>
            </a:r>
            <a:r>
              <a:rPr lang="cs-CZ" b="1" i="0" dirty="0">
                <a:solidFill>
                  <a:srgbClr val="A6A913"/>
                </a:solidFill>
              </a:rPr>
              <a:t> v Junáku: </a:t>
            </a:r>
            <a:r>
              <a:rPr lang="cs-CZ" i="0" dirty="0">
                <a:solidFill>
                  <a:srgbClr val="E88A1C"/>
                </a:solidFill>
              </a:rPr>
              <a:t>od roku 1990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cs-CZ" b="1" i="0" dirty="0">
                <a:solidFill>
                  <a:srgbClr val="A6A913"/>
                </a:solidFill>
              </a:rPr>
              <a:t> skautské vzdělání:</a:t>
            </a:r>
            <a:br>
              <a:rPr lang="cs-CZ" b="1" i="0" dirty="0">
                <a:solidFill>
                  <a:srgbClr val="A6A913"/>
                </a:solidFill>
              </a:rPr>
            </a:br>
            <a:r>
              <a:rPr lang="cs-CZ" i="0" dirty="0">
                <a:solidFill>
                  <a:srgbClr val="A6A913"/>
                </a:solidFill>
              </a:rPr>
              <a:t>   </a:t>
            </a:r>
            <a:r>
              <a:rPr lang="cs-CZ" sz="1600" i="0" dirty="0">
                <a:solidFill>
                  <a:srgbClr val="E88A1C"/>
                </a:solidFill>
              </a:rPr>
              <a:t>čekatelská zkouška</a:t>
            </a:r>
            <a:r>
              <a:rPr lang="cs-CZ" sz="1600" i="0" dirty="0">
                <a:solidFill>
                  <a:srgbClr val="A6A913"/>
                </a:solidFill>
              </a:rPr>
              <a:t> (1999), </a:t>
            </a:r>
            <a:r>
              <a:rPr lang="cs-CZ" sz="1600" i="0" dirty="0">
                <a:solidFill>
                  <a:srgbClr val="E88A1C"/>
                </a:solidFill>
              </a:rPr>
              <a:t>vůdcovská zkouška</a:t>
            </a:r>
            <a:r>
              <a:rPr lang="cs-CZ" sz="1600" i="0" dirty="0">
                <a:solidFill>
                  <a:srgbClr val="A6A913"/>
                </a:solidFill>
              </a:rPr>
              <a:t> (2000</a:t>
            </a:r>
            <a:r>
              <a:rPr lang="cs-CZ" sz="1600" i="0" dirty="0" smtClean="0">
                <a:solidFill>
                  <a:srgbClr val="A6A913"/>
                </a:solidFill>
              </a:rPr>
              <a:t>),</a:t>
            </a:r>
            <a:br>
              <a:rPr lang="cs-CZ" sz="1600" i="0" dirty="0" smtClean="0">
                <a:solidFill>
                  <a:srgbClr val="A6A913"/>
                </a:solidFill>
              </a:rPr>
            </a:br>
            <a:r>
              <a:rPr lang="cs-CZ" sz="1600" i="0" dirty="0" smtClean="0">
                <a:solidFill>
                  <a:srgbClr val="A6A913"/>
                </a:solidFill>
              </a:rPr>
              <a:t>  </a:t>
            </a:r>
            <a:r>
              <a:rPr lang="cs-CZ" sz="1600" dirty="0" smtClean="0">
                <a:solidFill>
                  <a:srgbClr val="A6A913"/>
                </a:solidFill>
              </a:rPr>
              <a:t> </a:t>
            </a:r>
            <a:r>
              <a:rPr lang="cs-CZ" sz="1600" dirty="0" smtClean="0">
                <a:solidFill>
                  <a:srgbClr val="E88A1C"/>
                </a:solidFill>
              </a:rPr>
              <a:t>manažerská </a:t>
            </a:r>
            <a:r>
              <a:rPr lang="cs-CZ" sz="1600" dirty="0" smtClean="0">
                <a:solidFill>
                  <a:srgbClr val="E88A1C"/>
                </a:solidFill>
              </a:rPr>
              <a:t>zkouška </a:t>
            </a:r>
            <a:r>
              <a:rPr lang="cs-CZ" sz="1600" i="0" dirty="0" smtClean="0">
                <a:solidFill>
                  <a:srgbClr val="A6A913"/>
                </a:solidFill>
              </a:rPr>
              <a:t>(2010)</a:t>
            </a:r>
            <a:endParaRPr lang="cs-CZ" sz="1600" i="0" dirty="0">
              <a:solidFill>
                <a:srgbClr val="A6A913"/>
              </a:solidFill>
            </a:endParaRPr>
          </a:p>
          <a:p>
            <a:pPr>
              <a:spcBef>
                <a:spcPct val="50000"/>
              </a:spcBef>
              <a:buFontTx/>
              <a:buChar char="•"/>
            </a:pPr>
            <a:r>
              <a:rPr lang="cs-CZ" b="1" i="0" dirty="0">
                <a:solidFill>
                  <a:srgbClr val="A6A913"/>
                </a:solidFill>
              </a:rPr>
              <a:t> dosavadní skautská činnost:</a:t>
            </a:r>
            <a:endParaRPr lang="cs-CZ" i="0" dirty="0"/>
          </a:p>
          <a:p>
            <a:pPr lvl="1">
              <a:spcBef>
                <a:spcPct val="10000"/>
              </a:spcBef>
              <a:buFontTx/>
              <a:buChar char="•"/>
            </a:pPr>
            <a:r>
              <a:rPr lang="en-US" sz="1600" i="0" dirty="0">
                <a:solidFill>
                  <a:srgbClr val="A6A913"/>
                </a:solidFill>
              </a:rPr>
              <a:t> </a:t>
            </a:r>
            <a:r>
              <a:rPr lang="cs-CZ" sz="1600" i="0" dirty="0">
                <a:solidFill>
                  <a:srgbClr val="E88A1C"/>
                </a:solidFill>
              </a:rPr>
              <a:t>vedoucí skautského oddílu</a:t>
            </a:r>
            <a:r>
              <a:rPr lang="cs-CZ" sz="1600" i="0" dirty="0">
                <a:solidFill>
                  <a:srgbClr val="A6A913"/>
                </a:solidFill>
              </a:rPr>
              <a:t> (2000 až 2002)</a:t>
            </a:r>
          </a:p>
          <a:p>
            <a:pPr lvl="1">
              <a:spcBef>
                <a:spcPct val="10000"/>
              </a:spcBef>
              <a:buFontTx/>
              <a:buChar char="•"/>
            </a:pPr>
            <a:r>
              <a:rPr lang="cs-CZ" sz="1600" i="0" dirty="0">
                <a:solidFill>
                  <a:srgbClr val="A6A913"/>
                </a:solidFill>
              </a:rPr>
              <a:t> </a:t>
            </a:r>
            <a:r>
              <a:rPr lang="cs-CZ" sz="1600" i="0" dirty="0">
                <a:solidFill>
                  <a:srgbClr val="E88A1C"/>
                </a:solidFill>
              </a:rPr>
              <a:t>zástupce vedoucího střediska a organizační zpravodaj</a:t>
            </a:r>
            <a:r>
              <a:rPr lang="cs-CZ" sz="1600" i="0" dirty="0">
                <a:solidFill>
                  <a:srgbClr val="A6A913"/>
                </a:solidFill>
              </a:rPr>
              <a:t> (2001 až 2003)</a:t>
            </a:r>
          </a:p>
          <a:p>
            <a:pPr lvl="1">
              <a:spcBef>
                <a:spcPct val="10000"/>
              </a:spcBef>
              <a:buFontTx/>
              <a:buChar char="•"/>
            </a:pPr>
            <a:r>
              <a:rPr lang="cs-CZ" sz="1600" i="0" dirty="0">
                <a:solidFill>
                  <a:srgbClr val="A6A913"/>
                </a:solidFill>
              </a:rPr>
              <a:t> </a:t>
            </a:r>
            <a:r>
              <a:rPr lang="cs-CZ" sz="1600" i="0" dirty="0">
                <a:solidFill>
                  <a:srgbClr val="E88A1C"/>
                </a:solidFill>
              </a:rPr>
              <a:t>vedoucí 1. střediska „JEŠTĚD“ Liberec</a:t>
            </a:r>
            <a:r>
              <a:rPr lang="cs-CZ" sz="1600" i="0" dirty="0">
                <a:solidFill>
                  <a:srgbClr val="A6A913"/>
                </a:solidFill>
              </a:rPr>
              <a:t> </a:t>
            </a:r>
            <a:r>
              <a:rPr lang="cs-CZ" sz="1600" i="0" dirty="0" smtClean="0">
                <a:solidFill>
                  <a:srgbClr val="A6A913"/>
                </a:solidFill>
              </a:rPr>
              <a:t>(2003 až 2008)</a:t>
            </a:r>
            <a:endParaRPr lang="cs-CZ" sz="1600" i="0" dirty="0">
              <a:solidFill>
                <a:srgbClr val="A6A913"/>
              </a:solidFill>
            </a:endParaRPr>
          </a:p>
          <a:p>
            <a:pPr lvl="1">
              <a:spcBef>
                <a:spcPct val="10000"/>
              </a:spcBef>
              <a:buFontTx/>
              <a:buChar char="•"/>
            </a:pPr>
            <a:r>
              <a:rPr lang="cs-CZ" sz="1600" i="0" dirty="0" smtClean="0">
                <a:solidFill>
                  <a:srgbClr val="A6A913"/>
                </a:solidFill>
              </a:rPr>
              <a:t> </a:t>
            </a:r>
            <a:r>
              <a:rPr lang="cs-CZ" sz="1600" dirty="0" smtClean="0">
                <a:solidFill>
                  <a:srgbClr val="E88A1C"/>
                </a:solidFill>
              </a:rPr>
              <a:t>tajemník Krajské rady Junáka Libereckého kraje</a:t>
            </a:r>
            <a:r>
              <a:rPr lang="cs-CZ" sz="1600" i="0" dirty="0" smtClean="0">
                <a:solidFill>
                  <a:srgbClr val="A6A913"/>
                </a:solidFill>
              </a:rPr>
              <a:t> (2007 až 2008)</a:t>
            </a:r>
          </a:p>
          <a:p>
            <a:pPr lvl="1">
              <a:spcBef>
                <a:spcPct val="10000"/>
              </a:spcBef>
              <a:buFontTx/>
              <a:buChar char="•"/>
            </a:pPr>
            <a:r>
              <a:rPr lang="cs-CZ" sz="1600" i="0" dirty="0" smtClean="0">
                <a:solidFill>
                  <a:srgbClr val="A6A913"/>
                </a:solidFill>
              </a:rPr>
              <a:t> </a:t>
            </a:r>
            <a:r>
              <a:rPr lang="cs-CZ" sz="1600" i="0" dirty="0" smtClean="0">
                <a:solidFill>
                  <a:srgbClr val="E88A1C"/>
                </a:solidFill>
              </a:rPr>
              <a:t>předseda Krajské rady Junáka Libereckého kraje</a:t>
            </a:r>
            <a:r>
              <a:rPr lang="cs-CZ" sz="1600" i="0" dirty="0" smtClean="0">
                <a:solidFill>
                  <a:srgbClr val="A6A913"/>
                </a:solidFill>
              </a:rPr>
              <a:t> (od 2008)</a:t>
            </a:r>
          </a:p>
          <a:p>
            <a:pPr lvl="1">
              <a:spcBef>
                <a:spcPct val="10000"/>
              </a:spcBef>
              <a:buFontTx/>
              <a:buChar char="•"/>
            </a:pPr>
            <a:r>
              <a:rPr lang="cs-CZ" sz="1600" dirty="0" smtClean="0">
                <a:solidFill>
                  <a:srgbClr val="A6A913"/>
                </a:solidFill>
              </a:rPr>
              <a:t> </a:t>
            </a:r>
            <a:r>
              <a:rPr lang="cs-CZ" sz="1600" dirty="0" smtClean="0">
                <a:solidFill>
                  <a:srgbClr val="E88A1C"/>
                </a:solidFill>
              </a:rPr>
              <a:t>člen </a:t>
            </a:r>
            <a:r>
              <a:rPr lang="cs-CZ" sz="1600" dirty="0" err="1" smtClean="0">
                <a:solidFill>
                  <a:srgbClr val="E88A1C"/>
                </a:solidFill>
              </a:rPr>
              <a:t>infoodboru</a:t>
            </a:r>
            <a:r>
              <a:rPr lang="cs-CZ" sz="1600" dirty="0" smtClean="0">
                <a:solidFill>
                  <a:srgbClr val="E88A1C"/>
                </a:solidFill>
              </a:rPr>
              <a:t> VRJ a vedoucí projektu skautIS</a:t>
            </a:r>
            <a:r>
              <a:rPr lang="cs-CZ" sz="1600" dirty="0" smtClean="0">
                <a:solidFill>
                  <a:srgbClr val="A6A913"/>
                </a:solidFill>
              </a:rPr>
              <a:t> </a:t>
            </a:r>
            <a:r>
              <a:rPr lang="cs-CZ" sz="1600" dirty="0" smtClean="0">
                <a:solidFill>
                  <a:srgbClr val="A6A913"/>
                </a:solidFill>
              </a:rPr>
              <a:t>(od </a:t>
            </a:r>
            <a:r>
              <a:rPr lang="cs-CZ" sz="1600" dirty="0" smtClean="0">
                <a:solidFill>
                  <a:srgbClr val="A6A913"/>
                </a:solidFill>
              </a:rPr>
              <a:t>2009)</a:t>
            </a:r>
            <a:endParaRPr lang="cs-CZ" sz="1600" i="0" dirty="0" smtClean="0">
              <a:solidFill>
                <a:srgbClr val="A6A913"/>
              </a:solidFill>
            </a:endParaRPr>
          </a:p>
          <a:p>
            <a:pPr>
              <a:spcBef>
                <a:spcPct val="50000"/>
              </a:spcBef>
              <a:buFontTx/>
              <a:buChar char="•"/>
            </a:pPr>
            <a:r>
              <a:rPr lang="cs-CZ" b="1" i="0" dirty="0" smtClean="0">
                <a:solidFill>
                  <a:srgbClr val="A6A913"/>
                </a:solidFill>
              </a:rPr>
              <a:t> </a:t>
            </a:r>
            <a:r>
              <a:rPr lang="cs-CZ" b="1" i="0" dirty="0">
                <a:solidFill>
                  <a:srgbClr val="A6A913"/>
                </a:solidFill>
              </a:rPr>
              <a:t>civilní život:</a:t>
            </a:r>
          </a:p>
          <a:p>
            <a:pPr lvl="1">
              <a:spcBef>
                <a:spcPct val="10000"/>
              </a:spcBef>
              <a:buFontTx/>
              <a:buChar char="•"/>
            </a:pPr>
            <a:r>
              <a:rPr lang="cs-CZ" sz="1600" i="0" dirty="0">
                <a:solidFill>
                  <a:srgbClr val="A6A913"/>
                </a:solidFill>
              </a:rPr>
              <a:t> </a:t>
            </a:r>
            <a:r>
              <a:rPr lang="cs-CZ" sz="1600" i="0" dirty="0">
                <a:solidFill>
                  <a:srgbClr val="E88A1C"/>
                </a:solidFill>
              </a:rPr>
              <a:t>student Technické Univerzity v Liberci</a:t>
            </a:r>
            <a:r>
              <a:rPr lang="cs-CZ" sz="1600" i="0" dirty="0">
                <a:solidFill>
                  <a:srgbClr val="A6A913"/>
                </a:solidFill>
              </a:rPr>
              <a:t> </a:t>
            </a:r>
            <a:br>
              <a:rPr lang="cs-CZ" sz="1600" i="0" dirty="0">
                <a:solidFill>
                  <a:srgbClr val="A6A913"/>
                </a:solidFill>
              </a:rPr>
            </a:br>
            <a:r>
              <a:rPr lang="cs-CZ" sz="1400" i="0" dirty="0">
                <a:solidFill>
                  <a:srgbClr val="A6A913"/>
                </a:solidFill>
              </a:rPr>
              <a:t>  (Fakulta </a:t>
            </a:r>
            <a:r>
              <a:rPr lang="cs-CZ" sz="1400" i="0" dirty="0" smtClean="0">
                <a:solidFill>
                  <a:srgbClr val="A6A913"/>
                </a:solidFill>
              </a:rPr>
              <a:t>mechatroniky, informatiky </a:t>
            </a:r>
            <a:r>
              <a:rPr lang="cs-CZ" sz="1400" i="0" dirty="0">
                <a:solidFill>
                  <a:srgbClr val="A6A913"/>
                </a:solidFill>
              </a:rPr>
              <a:t>a mezioborových </a:t>
            </a:r>
            <a:r>
              <a:rPr lang="cs-CZ" sz="1400" i="0" dirty="0" smtClean="0">
                <a:solidFill>
                  <a:srgbClr val="A6A913"/>
                </a:solidFill>
              </a:rPr>
              <a:t>studií</a:t>
            </a:r>
            <a:r>
              <a:rPr lang="cs-CZ" sz="1400" i="0" dirty="0">
                <a:solidFill>
                  <a:srgbClr val="A6A913"/>
                </a:solidFill>
              </a:rPr>
              <a:t>)</a:t>
            </a:r>
          </a:p>
          <a:p>
            <a:pPr lvl="1">
              <a:spcBef>
                <a:spcPct val="10000"/>
              </a:spcBef>
              <a:buFontTx/>
              <a:buChar char="•"/>
            </a:pPr>
            <a:r>
              <a:rPr lang="cs-CZ" sz="1600" i="0" dirty="0">
                <a:solidFill>
                  <a:srgbClr val="A6A913"/>
                </a:solidFill>
              </a:rPr>
              <a:t> </a:t>
            </a:r>
            <a:r>
              <a:rPr lang="cs-CZ" sz="1600" i="0" dirty="0">
                <a:solidFill>
                  <a:srgbClr val="E88A1C"/>
                </a:solidFill>
              </a:rPr>
              <a:t>učitel informatiky</a:t>
            </a:r>
            <a:r>
              <a:rPr lang="cs-CZ" sz="1400" i="0" dirty="0">
                <a:solidFill>
                  <a:srgbClr val="A6A913"/>
                </a:solidFill>
              </a:rPr>
              <a:t> (na základní škole v Liberci</a:t>
            </a:r>
            <a:r>
              <a:rPr lang="cs-CZ" sz="1400" i="0" dirty="0" smtClean="0">
                <a:solidFill>
                  <a:srgbClr val="A6A913"/>
                </a:solidFill>
              </a:rPr>
              <a:t>) + </a:t>
            </a:r>
            <a:r>
              <a:rPr lang="cs-CZ" sz="1600" i="0" dirty="0" smtClean="0">
                <a:solidFill>
                  <a:srgbClr val="E88A1C"/>
                </a:solidFill>
              </a:rPr>
              <a:t>podnikatel</a:t>
            </a:r>
            <a:r>
              <a:rPr lang="cs-CZ" sz="1400" i="0" dirty="0" smtClean="0">
                <a:solidFill>
                  <a:srgbClr val="A6A913"/>
                </a:solidFill>
              </a:rPr>
              <a:t> </a:t>
            </a:r>
            <a:r>
              <a:rPr lang="cs-CZ" sz="1400" i="0" dirty="0">
                <a:solidFill>
                  <a:srgbClr val="A6A913"/>
                </a:solidFill>
              </a:rPr>
              <a:t>(programování </a:t>
            </a:r>
            <a:r>
              <a:rPr lang="cs-CZ" sz="1400" i="0" dirty="0" smtClean="0">
                <a:solidFill>
                  <a:srgbClr val="A6A913"/>
                </a:solidFill>
              </a:rPr>
              <a:t>aplikací)</a:t>
            </a:r>
          </a:p>
        </p:txBody>
      </p:sp>
      <p:pic>
        <p:nvPicPr>
          <p:cNvPr id="11266" name="Picture 2" descr="http://sphotos.ak.fbcdn.net/hphotos-ak-ash1/hs732.ash1/162690_1667564216469_1458221687_31668408_2872131_n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 l="4388" t="2368"/>
          <a:stretch>
            <a:fillRect/>
          </a:stretch>
        </p:blipFill>
        <p:spPr bwMode="auto">
          <a:xfrm>
            <a:off x="7236296" y="1810327"/>
            <a:ext cx="1224136" cy="166666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ChangeArrowheads="1"/>
          </p:cNvSpPr>
          <p:nvPr/>
        </p:nvSpPr>
        <p:spPr bwMode="auto">
          <a:xfrm>
            <a:off x="0" y="0"/>
            <a:ext cx="9144000" cy="908050"/>
          </a:xfrm>
          <a:prstGeom prst="rect">
            <a:avLst/>
          </a:prstGeom>
          <a:solidFill>
            <a:srgbClr val="A6A913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35846" name="Text Box 6"/>
          <p:cNvSpPr txBox="1">
            <a:spLocks noChangeArrowheads="1"/>
          </p:cNvSpPr>
          <p:nvPr/>
        </p:nvSpPr>
        <p:spPr bwMode="auto">
          <a:xfrm>
            <a:off x="1044575" y="234950"/>
            <a:ext cx="77041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cs-CZ" sz="2400" b="1" dirty="0" smtClean="0">
                <a:solidFill>
                  <a:schemeClr val="bg1"/>
                </a:solidFill>
                <a:latin typeface="Calibri" pitchFamily="34" charset="0"/>
              </a:rPr>
              <a:t>Kandidáti na předsedu a místopředsedu KRJ</a:t>
            </a:r>
            <a:endParaRPr lang="cs-CZ" sz="2400" b="1" dirty="0">
              <a:solidFill>
                <a:schemeClr val="bg1"/>
              </a:solidFill>
              <a:latin typeface="Calibri" pitchFamily="34" charset="0"/>
            </a:endParaRPr>
          </a:p>
        </p:txBody>
      </p:sp>
      <p:pic>
        <p:nvPicPr>
          <p:cNvPr id="7" name="Picture 5" descr="C:\Users\jerrysohn\Documents\Skaut\_grafický manuál\znak_junaka\znak_samotny\jednobarevny\junak_znak_white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16632"/>
            <a:ext cx="637216" cy="720080"/>
          </a:xfrm>
          <a:prstGeom prst="rect">
            <a:avLst/>
          </a:prstGeom>
          <a:noFill/>
        </p:spPr>
      </p:pic>
      <p:sp>
        <p:nvSpPr>
          <p:cNvPr id="11" name="Text Box 4"/>
          <p:cNvSpPr txBox="1">
            <a:spLocks noChangeArrowheads="1"/>
          </p:cNvSpPr>
          <p:nvPr/>
        </p:nvSpPr>
        <p:spPr bwMode="auto">
          <a:xfrm>
            <a:off x="611188" y="1196975"/>
            <a:ext cx="806526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cs-CZ" sz="2400" b="1" i="0" dirty="0">
                <a:solidFill>
                  <a:srgbClr val="00A4D7"/>
                </a:solidFill>
              </a:rPr>
              <a:t>Kandidát na </a:t>
            </a:r>
            <a:r>
              <a:rPr lang="cs-CZ" sz="2400" b="1" i="0" dirty="0" smtClean="0">
                <a:solidFill>
                  <a:srgbClr val="00A4D7"/>
                </a:solidFill>
              </a:rPr>
              <a:t>místopředsedu </a:t>
            </a:r>
            <a:r>
              <a:rPr lang="cs-CZ" sz="2400" b="1" i="0" dirty="0">
                <a:solidFill>
                  <a:srgbClr val="00A4D7"/>
                </a:solidFill>
              </a:rPr>
              <a:t>KRJ </a:t>
            </a:r>
            <a:r>
              <a:rPr lang="en-US" sz="2400" b="1" i="0" dirty="0">
                <a:solidFill>
                  <a:srgbClr val="A6A913"/>
                </a:solidFill>
              </a:rPr>
              <a:t>|</a:t>
            </a:r>
            <a:r>
              <a:rPr lang="cs-CZ" sz="2400" b="1" i="0" dirty="0">
                <a:solidFill>
                  <a:srgbClr val="E88A1C"/>
                </a:solidFill>
              </a:rPr>
              <a:t> </a:t>
            </a:r>
            <a:r>
              <a:rPr lang="cs-CZ" sz="2400" b="1" i="0" dirty="0" smtClean="0">
                <a:solidFill>
                  <a:srgbClr val="E88A1C"/>
                </a:solidFill>
              </a:rPr>
              <a:t>Petr Hozák </a:t>
            </a:r>
            <a:r>
              <a:rPr lang="cs-CZ" sz="2400" b="1" i="0" dirty="0">
                <a:solidFill>
                  <a:srgbClr val="E88A1C"/>
                </a:solidFill>
              </a:rPr>
              <a:t>- </a:t>
            </a:r>
            <a:r>
              <a:rPr lang="cs-CZ" sz="2400" b="1" i="0" dirty="0" smtClean="0">
                <a:solidFill>
                  <a:srgbClr val="E88A1C"/>
                </a:solidFill>
              </a:rPr>
              <a:t>Slůně</a:t>
            </a:r>
            <a:endParaRPr lang="cs-CZ" sz="2400" b="1" i="0" dirty="0">
              <a:solidFill>
                <a:srgbClr val="E88A1C"/>
              </a:solidFill>
            </a:endParaRPr>
          </a:p>
        </p:txBody>
      </p:sp>
      <p:sp>
        <p:nvSpPr>
          <p:cNvPr id="12" name="Text Box 5"/>
          <p:cNvSpPr txBox="1">
            <a:spLocks noChangeArrowheads="1"/>
          </p:cNvSpPr>
          <p:nvPr/>
        </p:nvSpPr>
        <p:spPr bwMode="auto">
          <a:xfrm>
            <a:off x="611188" y="1700213"/>
            <a:ext cx="7921625" cy="41488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Char char="•"/>
            </a:pPr>
            <a:r>
              <a:rPr lang="cs-CZ" b="1" i="0" dirty="0">
                <a:solidFill>
                  <a:srgbClr val="A6A913"/>
                </a:solidFill>
              </a:rPr>
              <a:t> místo působení: </a:t>
            </a:r>
            <a:r>
              <a:rPr lang="cs-CZ" i="0" dirty="0" smtClean="0">
                <a:solidFill>
                  <a:srgbClr val="E88A1C"/>
                </a:solidFill>
              </a:rPr>
              <a:t>5. přístav „RALSKO“ Mimoň</a:t>
            </a:r>
            <a:endParaRPr lang="cs-CZ" i="0" dirty="0">
              <a:solidFill>
                <a:srgbClr val="E88A1C"/>
              </a:solidFill>
            </a:endParaRPr>
          </a:p>
          <a:p>
            <a:pPr>
              <a:spcBef>
                <a:spcPct val="50000"/>
              </a:spcBef>
              <a:buFontTx/>
              <a:buChar char="•"/>
            </a:pPr>
            <a:r>
              <a:rPr lang="cs-CZ" b="1" i="0" dirty="0">
                <a:solidFill>
                  <a:srgbClr val="A6A913"/>
                </a:solidFill>
              </a:rPr>
              <a:t> věk: </a:t>
            </a:r>
            <a:r>
              <a:rPr lang="cs-CZ" i="0" dirty="0" smtClean="0">
                <a:solidFill>
                  <a:srgbClr val="E88A1C"/>
                </a:solidFill>
              </a:rPr>
              <a:t>22 </a:t>
            </a:r>
            <a:r>
              <a:rPr lang="cs-CZ" i="0" dirty="0">
                <a:solidFill>
                  <a:srgbClr val="E88A1C"/>
                </a:solidFill>
              </a:rPr>
              <a:t>let</a:t>
            </a:r>
            <a:r>
              <a:rPr lang="cs-CZ" b="1" i="0" dirty="0">
                <a:solidFill>
                  <a:srgbClr val="A6A913"/>
                </a:solidFill>
              </a:rPr>
              <a:t> </a:t>
            </a:r>
            <a:r>
              <a:rPr lang="en-US" b="1" i="0" dirty="0">
                <a:solidFill>
                  <a:srgbClr val="A6A913"/>
                </a:solidFill>
              </a:rPr>
              <a:t>|</a:t>
            </a:r>
            <a:r>
              <a:rPr lang="cs-CZ" b="1" i="0" dirty="0">
                <a:solidFill>
                  <a:srgbClr val="A6A913"/>
                </a:solidFill>
              </a:rPr>
              <a:t> v Junáku: </a:t>
            </a:r>
            <a:r>
              <a:rPr lang="cs-CZ" i="0" dirty="0">
                <a:solidFill>
                  <a:srgbClr val="E88A1C"/>
                </a:solidFill>
              </a:rPr>
              <a:t>od roku </a:t>
            </a:r>
            <a:r>
              <a:rPr lang="cs-CZ" i="0" dirty="0" smtClean="0">
                <a:solidFill>
                  <a:srgbClr val="E88A1C"/>
                </a:solidFill>
              </a:rPr>
              <a:t>1998</a:t>
            </a:r>
            <a:endParaRPr lang="cs-CZ" i="0" dirty="0">
              <a:solidFill>
                <a:srgbClr val="E88A1C"/>
              </a:solidFill>
            </a:endParaRPr>
          </a:p>
          <a:p>
            <a:pPr>
              <a:spcBef>
                <a:spcPct val="50000"/>
              </a:spcBef>
              <a:buFontTx/>
              <a:buChar char="•"/>
            </a:pPr>
            <a:r>
              <a:rPr lang="cs-CZ" b="1" i="0" dirty="0">
                <a:solidFill>
                  <a:srgbClr val="A6A913"/>
                </a:solidFill>
              </a:rPr>
              <a:t> skautské vzdělání:</a:t>
            </a:r>
            <a:br>
              <a:rPr lang="cs-CZ" b="1" i="0" dirty="0">
                <a:solidFill>
                  <a:srgbClr val="A6A913"/>
                </a:solidFill>
              </a:rPr>
            </a:br>
            <a:r>
              <a:rPr lang="cs-CZ" i="0" dirty="0">
                <a:solidFill>
                  <a:srgbClr val="A6A913"/>
                </a:solidFill>
              </a:rPr>
              <a:t>   </a:t>
            </a:r>
            <a:r>
              <a:rPr lang="cs-CZ" sz="1600" i="0" dirty="0">
                <a:solidFill>
                  <a:srgbClr val="E88A1C"/>
                </a:solidFill>
              </a:rPr>
              <a:t>čekatelská zkouška</a:t>
            </a:r>
            <a:r>
              <a:rPr lang="cs-CZ" sz="1600" i="0" dirty="0">
                <a:solidFill>
                  <a:srgbClr val="A6A913"/>
                </a:solidFill>
              </a:rPr>
              <a:t> </a:t>
            </a:r>
            <a:r>
              <a:rPr lang="cs-CZ" sz="1600" i="0" dirty="0" smtClean="0">
                <a:solidFill>
                  <a:srgbClr val="A6A913"/>
                </a:solidFill>
              </a:rPr>
              <a:t>(2003), </a:t>
            </a:r>
            <a:r>
              <a:rPr lang="cs-CZ" sz="1600" i="0" dirty="0">
                <a:solidFill>
                  <a:srgbClr val="E88A1C"/>
                </a:solidFill>
              </a:rPr>
              <a:t>vůdcovská zkouška</a:t>
            </a:r>
            <a:r>
              <a:rPr lang="cs-CZ" sz="1600" i="0" dirty="0">
                <a:solidFill>
                  <a:srgbClr val="A6A913"/>
                </a:solidFill>
              </a:rPr>
              <a:t> (</a:t>
            </a:r>
            <a:r>
              <a:rPr lang="cs-CZ" sz="1600" i="0" dirty="0" smtClean="0">
                <a:solidFill>
                  <a:srgbClr val="A6A913"/>
                </a:solidFill>
              </a:rPr>
              <a:t>2007)</a:t>
            </a:r>
            <a:endParaRPr lang="cs-CZ" sz="1600" i="0" dirty="0">
              <a:solidFill>
                <a:srgbClr val="A6A913"/>
              </a:solidFill>
            </a:endParaRPr>
          </a:p>
          <a:p>
            <a:pPr>
              <a:spcBef>
                <a:spcPct val="50000"/>
              </a:spcBef>
              <a:buFontTx/>
              <a:buChar char="•"/>
            </a:pPr>
            <a:r>
              <a:rPr lang="cs-CZ" b="1" i="0" dirty="0">
                <a:solidFill>
                  <a:srgbClr val="A6A913"/>
                </a:solidFill>
              </a:rPr>
              <a:t> dosavadní skautská činnost:</a:t>
            </a:r>
            <a:endParaRPr lang="cs-CZ" i="0" dirty="0"/>
          </a:p>
          <a:p>
            <a:pPr lvl="1">
              <a:spcBef>
                <a:spcPct val="10000"/>
              </a:spcBef>
              <a:buFontTx/>
              <a:buChar char="•"/>
            </a:pPr>
            <a:r>
              <a:rPr lang="en-US" sz="1600" i="0" dirty="0">
                <a:solidFill>
                  <a:srgbClr val="A6A913"/>
                </a:solidFill>
              </a:rPr>
              <a:t> </a:t>
            </a:r>
            <a:r>
              <a:rPr lang="cs-CZ" sz="1600" i="0" dirty="0">
                <a:solidFill>
                  <a:srgbClr val="E88A1C"/>
                </a:solidFill>
              </a:rPr>
              <a:t>vedoucí skautského oddílu</a:t>
            </a:r>
            <a:r>
              <a:rPr lang="cs-CZ" sz="1600" i="0" dirty="0">
                <a:solidFill>
                  <a:srgbClr val="A6A913"/>
                </a:solidFill>
              </a:rPr>
              <a:t> </a:t>
            </a:r>
            <a:r>
              <a:rPr lang="cs-CZ" sz="1600" i="0" dirty="0" smtClean="0">
                <a:solidFill>
                  <a:srgbClr val="A6A913"/>
                </a:solidFill>
              </a:rPr>
              <a:t>(od 2007)</a:t>
            </a:r>
            <a:endParaRPr lang="cs-CZ" sz="1600" i="0" dirty="0">
              <a:solidFill>
                <a:srgbClr val="A6A913"/>
              </a:solidFill>
            </a:endParaRPr>
          </a:p>
          <a:p>
            <a:pPr lvl="1">
              <a:spcBef>
                <a:spcPct val="10000"/>
              </a:spcBef>
              <a:buFontTx/>
              <a:buChar char="•"/>
            </a:pPr>
            <a:r>
              <a:rPr lang="cs-CZ" sz="1600" i="0" dirty="0">
                <a:solidFill>
                  <a:srgbClr val="A6A913"/>
                </a:solidFill>
              </a:rPr>
              <a:t> </a:t>
            </a:r>
            <a:r>
              <a:rPr lang="cs-CZ" sz="1600" i="0" dirty="0" smtClean="0">
                <a:solidFill>
                  <a:srgbClr val="E88A1C"/>
                </a:solidFill>
              </a:rPr>
              <a:t>tajemník střediska</a:t>
            </a:r>
            <a:r>
              <a:rPr lang="cs-CZ" sz="1600" i="0" dirty="0" smtClean="0">
                <a:solidFill>
                  <a:srgbClr val="A6A913"/>
                </a:solidFill>
              </a:rPr>
              <a:t> </a:t>
            </a:r>
            <a:r>
              <a:rPr lang="cs-CZ" sz="1600" i="0" dirty="0">
                <a:solidFill>
                  <a:srgbClr val="A6A913"/>
                </a:solidFill>
              </a:rPr>
              <a:t>(</a:t>
            </a:r>
            <a:r>
              <a:rPr lang="cs-CZ" sz="1600" i="0" dirty="0" smtClean="0">
                <a:solidFill>
                  <a:srgbClr val="A6A913"/>
                </a:solidFill>
              </a:rPr>
              <a:t>2008 </a:t>
            </a:r>
            <a:r>
              <a:rPr lang="cs-CZ" sz="1600" i="0" dirty="0">
                <a:solidFill>
                  <a:srgbClr val="A6A913"/>
                </a:solidFill>
              </a:rPr>
              <a:t>až </a:t>
            </a:r>
            <a:r>
              <a:rPr lang="cs-CZ" sz="1600" i="0" dirty="0" smtClean="0">
                <a:solidFill>
                  <a:srgbClr val="A6A913"/>
                </a:solidFill>
              </a:rPr>
              <a:t>2009)</a:t>
            </a:r>
            <a:endParaRPr lang="cs-CZ" sz="1600" i="0" dirty="0">
              <a:solidFill>
                <a:srgbClr val="A6A913"/>
              </a:solidFill>
            </a:endParaRPr>
          </a:p>
          <a:p>
            <a:pPr lvl="1">
              <a:spcBef>
                <a:spcPct val="10000"/>
              </a:spcBef>
              <a:buFontTx/>
              <a:buChar char="•"/>
            </a:pPr>
            <a:r>
              <a:rPr lang="cs-CZ" sz="1600" i="0" dirty="0">
                <a:solidFill>
                  <a:srgbClr val="A6A913"/>
                </a:solidFill>
              </a:rPr>
              <a:t> </a:t>
            </a:r>
            <a:r>
              <a:rPr lang="cs-CZ" sz="1600" i="0" dirty="0" smtClean="0">
                <a:solidFill>
                  <a:srgbClr val="E88A1C"/>
                </a:solidFill>
              </a:rPr>
              <a:t>zástupce vedoucího 5. přístavu „RALSKO“ Mimoň</a:t>
            </a:r>
            <a:r>
              <a:rPr lang="cs-CZ" sz="1600" i="0" dirty="0" smtClean="0">
                <a:solidFill>
                  <a:srgbClr val="A6A913"/>
                </a:solidFill>
              </a:rPr>
              <a:t> (2009 až 2010)</a:t>
            </a:r>
            <a:endParaRPr lang="cs-CZ" sz="1600" i="0" dirty="0">
              <a:solidFill>
                <a:srgbClr val="A6A913"/>
              </a:solidFill>
            </a:endParaRPr>
          </a:p>
          <a:p>
            <a:pPr lvl="1">
              <a:spcBef>
                <a:spcPct val="10000"/>
              </a:spcBef>
              <a:buFontTx/>
              <a:buChar char="•"/>
            </a:pPr>
            <a:r>
              <a:rPr lang="cs-CZ" sz="1600" i="0" dirty="0" smtClean="0">
                <a:solidFill>
                  <a:srgbClr val="A6A913"/>
                </a:solidFill>
              </a:rPr>
              <a:t> </a:t>
            </a:r>
            <a:r>
              <a:rPr lang="cs-CZ" sz="1600" dirty="0" smtClean="0">
                <a:solidFill>
                  <a:srgbClr val="E88A1C"/>
                </a:solidFill>
              </a:rPr>
              <a:t>zahraniční zpravodaj junáckého Libereckého kraje</a:t>
            </a:r>
            <a:r>
              <a:rPr lang="cs-CZ" sz="1600" i="0" dirty="0" smtClean="0">
                <a:solidFill>
                  <a:srgbClr val="A6A913"/>
                </a:solidFill>
              </a:rPr>
              <a:t> (od 2008)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cs-CZ" b="1" i="0" dirty="0" smtClean="0">
                <a:solidFill>
                  <a:srgbClr val="A6A913"/>
                </a:solidFill>
              </a:rPr>
              <a:t> civilní život:</a:t>
            </a:r>
          </a:p>
          <a:p>
            <a:pPr lvl="1">
              <a:spcBef>
                <a:spcPct val="10000"/>
              </a:spcBef>
              <a:buFontTx/>
              <a:buChar char="•"/>
            </a:pPr>
            <a:r>
              <a:rPr lang="cs-CZ" sz="1600" i="0" dirty="0" smtClean="0">
                <a:solidFill>
                  <a:srgbClr val="A6A913"/>
                </a:solidFill>
              </a:rPr>
              <a:t> </a:t>
            </a:r>
            <a:r>
              <a:rPr lang="cs-CZ" sz="1600" i="0" dirty="0">
                <a:solidFill>
                  <a:srgbClr val="E88A1C"/>
                </a:solidFill>
              </a:rPr>
              <a:t>student Technické Univerzity v Liberci</a:t>
            </a:r>
            <a:r>
              <a:rPr lang="cs-CZ" sz="1600" i="0" dirty="0">
                <a:solidFill>
                  <a:srgbClr val="A6A913"/>
                </a:solidFill>
              </a:rPr>
              <a:t> </a:t>
            </a:r>
            <a:br>
              <a:rPr lang="cs-CZ" sz="1600" i="0" dirty="0">
                <a:solidFill>
                  <a:srgbClr val="A6A913"/>
                </a:solidFill>
              </a:rPr>
            </a:br>
            <a:r>
              <a:rPr lang="cs-CZ" sz="1400" i="0" dirty="0">
                <a:solidFill>
                  <a:srgbClr val="A6A913"/>
                </a:solidFill>
              </a:rPr>
              <a:t>  (Fakulta </a:t>
            </a:r>
            <a:r>
              <a:rPr lang="cs-CZ" sz="1400" i="0" dirty="0" smtClean="0">
                <a:solidFill>
                  <a:srgbClr val="A6A913"/>
                </a:solidFill>
              </a:rPr>
              <a:t>přírodovědně-humanitní a pedagogická)</a:t>
            </a:r>
            <a:endParaRPr lang="cs-CZ" sz="1400" i="0" dirty="0">
              <a:solidFill>
                <a:srgbClr val="A6A913"/>
              </a:solidFill>
            </a:endParaRPr>
          </a:p>
          <a:p>
            <a:pPr lvl="1">
              <a:spcBef>
                <a:spcPct val="10000"/>
              </a:spcBef>
              <a:buFontTx/>
              <a:buChar char="•"/>
            </a:pPr>
            <a:r>
              <a:rPr lang="cs-CZ" sz="1600" i="0" dirty="0">
                <a:solidFill>
                  <a:srgbClr val="A6A913"/>
                </a:solidFill>
              </a:rPr>
              <a:t> </a:t>
            </a:r>
            <a:r>
              <a:rPr lang="cs-CZ" sz="1600" i="0" dirty="0" smtClean="0">
                <a:solidFill>
                  <a:srgbClr val="E88A1C"/>
                </a:solidFill>
              </a:rPr>
              <a:t>grafik</a:t>
            </a:r>
            <a:endParaRPr lang="cs-CZ" sz="1400" i="0" dirty="0" smtClean="0">
              <a:solidFill>
                <a:srgbClr val="A6A913"/>
              </a:solidFill>
            </a:endParaRPr>
          </a:p>
        </p:txBody>
      </p:sp>
      <p:pic>
        <p:nvPicPr>
          <p:cNvPr id="8" name="Obrázek 1" descr="slůně.jp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308304" y="1844824"/>
            <a:ext cx="1168152" cy="165618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ChangeArrowheads="1"/>
          </p:cNvSpPr>
          <p:nvPr/>
        </p:nvSpPr>
        <p:spPr bwMode="auto">
          <a:xfrm>
            <a:off x="0" y="0"/>
            <a:ext cx="9144000" cy="908050"/>
          </a:xfrm>
          <a:prstGeom prst="rect">
            <a:avLst/>
          </a:prstGeom>
          <a:solidFill>
            <a:srgbClr val="A6A913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35844" name="Text Box 4"/>
          <p:cNvSpPr txBox="1">
            <a:spLocks noChangeArrowheads="1"/>
          </p:cNvSpPr>
          <p:nvPr/>
        </p:nvSpPr>
        <p:spPr bwMode="auto">
          <a:xfrm>
            <a:off x="611188" y="1196975"/>
            <a:ext cx="7848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cs-CZ" sz="2400" b="1" dirty="0" smtClean="0">
                <a:solidFill>
                  <a:srgbClr val="00A4D7"/>
                </a:solidFill>
              </a:rPr>
              <a:t>Cílové oblasti</a:t>
            </a:r>
            <a:endParaRPr lang="cs-CZ" sz="2400" b="1" dirty="0">
              <a:solidFill>
                <a:srgbClr val="00A4D7"/>
              </a:solidFill>
            </a:endParaRPr>
          </a:p>
        </p:txBody>
      </p:sp>
      <p:sp>
        <p:nvSpPr>
          <p:cNvPr id="35845" name="Text Box 5"/>
          <p:cNvSpPr txBox="1">
            <a:spLocks noChangeArrowheads="1"/>
          </p:cNvSpPr>
          <p:nvPr/>
        </p:nvSpPr>
        <p:spPr bwMode="auto">
          <a:xfrm>
            <a:off x="611188" y="1757829"/>
            <a:ext cx="7921625" cy="452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buFont typeface="Arial" pitchFamily="34" charset="0"/>
              <a:buChar char="•"/>
            </a:pPr>
            <a:r>
              <a:rPr lang="cs-CZ" b="1" dirty="0" smtClean="0">
                <a:solidFill>
                  <a:srgbClr val="A6A913"/>
                </a:solidFill>
              </a:rPr>
              <a:t> </a:t>
            </a:r>
            <a:r>
              <a:rPr lang="cs-CZ" b="1" dirty="0" smtClean="0">
                <a:solidFill>
                  <a:srgbClr val="A6A913"/>
                </a:solidFill>
              </a:rPr>
              <a:t>kvalitní složení a vážnost KRJ</a:t>
            </a:r>
          </a:p>
          <a:p>
            <a:pPr>
              <a:spcBef>
                <a:spcPct val="50000"/>
              </a:spcBef>
              <a:buFont typeface="Arial" pitchFamily="34" charset="0"/>
              <a:buChar char="•"/>
            </a:pPr>
            <a:r>
              <a:rPr lang="cs-CZ" b="1" dirty="0" smtClean="0">
                <a:solidFill>
                  <a:srgbClr val="A6A913"/>
                </a:solidFill>
              </a:rPr>
              <a:t> přímá </a:t>
            </a:r>
            <a:r>
              <a:rPr lang="cs-CZ" b="1" dirty="0" smtClean="0">
                <a:solidFill>
                  <a:srgbClr val="A6A913"/>
                </a:solidFill>
              </a:rPr>
              <a:t>podpora středisek a osobní kontakt</a:t>
            </a:r>
          </a:p>
          <a:p>
            <a:pPr>
              <a:spcBef>
                <a:spcPct val="50000"/>
              </a:spcBef>
              <a:buFont typeface="Arial" pitchFamily="34" charset="0"/>
              <a:buChar char="•"/>
            </a:pPr>
            <a:r>
              <a:rPr lang="cs-CZ" b="1" dirty="0" smtClean="0">
                <a:solidFill>
                  <a:srgbClr val="A6A913"/>
                </a:solidFill>
              </a:rPr>
              <a:t> servis </a:t>
            </a:r>
            <a:r>
              <a:rPr lang="cs-CZ" b="1" dirty="0" smtClean="0">
                <a:solidFill>
                  <a:srgbClr val="A6A913"/>
                </a:solidFill>
              </a:rPr>
              <a:t>pro střediska</a:t>
            </a:r>
          </a:p>
          <a:p>
            <a:pPr>
              <a:spcBef>
                <a:spcPct val="50000"/>
              </a:spcBef>
              <a:buFont typeface="Arial" pitchFamily="34" charset="0"/>
              <a:buChar char="•"/>
            </a:pPr>
            <a:r>
              <a:rPr lang="cs-CZ" b="1" dirty="0" smtClean="0">
                <a:solidFill>
                  <a:srgbClr val="A6A913"/>
                </a:solidFill>
              </a:rPr>
              <a:t> vzdělávání činovníků</a:t>
            </a:r>
            <a:br>
              <a:rPr lang="cs-CZ" b="1" dirty="0" smtClean="0">
                <a:solidFill>
                  <a:srgbClr val="A6A913"/>
                </a:solidFill>
              </a:rPr>
            </a:br>
            <a:r>
              <a:rPr lang="cs-CZ" b="1" dirty="0" smtClean="0">
                <a:solidFill>
                  <a:srgbClr val="A6A913"/>
                </a:solidFill>
              </a:rPr>
              <a:t>  </a:t>
            </a:r>
            <a:r>
              <a:rPr lang="cs-CZ" dirty="0" smtClean="0">
                <a:solidFill>
                  <a:srgbClr val="A6A913"/>
                </a:solidFill>
              </a:rPr>
              <a:t>(</a:t>
            </a:r>
            <a:r>
              <a:rPr lang="cs-CZ" dirty="0" smtClean="0">
                <a:solidFill>
                  <a:srgbClr val="A6A913"/>
                </a:solidFill>
              </a:rPr>
              <a:t>včetně pořádání čekatelského, vůdcovského a zdravotnického kurzu)</a:t>
            </a:r>
          </a:p>
          <a:p>
            <a:pPr>
              <a:spcBef>
                <a:spcPct val="50000"/>
              </a:spcBef>
              <a:buFont typeface="Arial" pitchFamily="34" charset="0"/>
              <a:buChar char="•"/>
            </a:pPr>
            <a:r>
              <a:rPr lang="cs-CZ" b="1" dirty="0" smtClean="0">
                <a:solidFill>
                  <a:srgbClr val="A6A913"/>
                </a:solidFill>
              </a:rPr>
              <a:t> roveři </a:t>
            </a:r>
            <a:r>
              <a:rPr lang="cs-CZ" b="1" dirty="0" smtClean="0">
                <a:solidFill>
                  <a:srgbClr val="A6A913"/>
                </a:solidFill>
              </a:rPr>
              <a:t>a </a:t>
            </a:r>
            <a:r>
              <a:rPr lang="cs-CZ" b="1" dirty="0" err="1" smtClean="0">
                <a:solidFill>
                  <a:srgbClr val="A6A913"/>
                </a:solidFill>
              </a:rPr>
              <a:t>rangers</a:t>
            </a:r>
            <a:r>
              <a:rPr lang="cs-CZ" b="1" dirty="0" smtClean="0">
                <a:solidFill>
                  <a:srgbClr val="A6A913"/>
                </a:solidFill>
              </a:rPr>
              <a:t> (</a:t>
            </a:r>
            <a:r>
              <a:rPr lang="cs-CZ" b="1" dirty="0" err="1" smtClean="0">
                <a:solidFill>
                  <a:srgbClr val="A6A913"/>
                </a:solidFill>
              </a:rPr>
              <a:t>roverky</a:t>
            </a:r>
            <a:r>
              <a:rPr lang="cs-CZ" b="1" dirty="0" smtClean="0">
                <a:solidFill>
                  <a:srgbClr val="A6A913"/>
                </a:solidFill>
              </a:rPr>
              <a:t>)</a:t>
            </a:r>
          </a:p>
          <a:p>
            <a:pPr>
              <a:spcBef>
                <a:spcPct val="50000"/>
              </a:spcBef>
              <a:buFont typeface="Arial" pitchFamily="34" charset="0"/>
              <a:buChar char="•"/>
            </a:pPr>
            <a:r>
              <a:rPr lang="cs-CZ" b="1" dirty="0" smtClean="0">
                <a:solidFill>
                  <a:srgbClr val="A6A913"/>
                </a:solidFill>
              </a:rPr>
              <a:t> hospodaření </a:t>
            </a:r>
            <a:r>
              <a:rPr lang="cs-CZ" b="1" dirty="0" smtClean="0">
                <a:solidFill>
                  <a:srgbClr val="A6A913"/>
                </a:solidFill>
              </a:rPr>
              <a:t>a </a:t>
            </a:r>
            <a:r>
              <a:rPr lang="cs-CZ" b="1" dirty="0" err="1" smtClean="0">
                <a:solidFill>
                  <a:srgbClr val="A6A913"/>
                </a:solidFill>
              </a:rPr>
              <a:t>fundraising</a:t>
            </a:r>
            <a:r>
              <a:rPr lang="cs-CZ" b="1" dirty="0" smtClean="0">
                <a:solidFill>
                  <a:srgbClr val="A6A913"/>
                </a:solidFill>
              </a:rPr>
              <a:t> </a:t>
            </a:r>
            <a:r>
              <a:rPr lang="cs-CZ" b="1" dirty="0" smtClean="0">
                <a:solidFill>
                  <a:srgbClr val="A6A913"/>
                </a:solidFill>
              </a:rPr>
              <a:t/>
            </a:r>
            <a:br>
              <a:rPr lang="cs-CZ" b="1" dirty="0" smtClean="0">
                <a:solidFill>
                  <a:srgbClr val="A6A913"/>
                </a:solidFill>
              </a:rPr>
            </a:br>
            <a:r>
              <a:rPr lang="cs-CZ" b="1" dirty="0" smtClean="0">
                <a:solidFill>
                  <a:srgbClr val="A6A913"/>
                </a:solidFill>
              </a:rPr>
              <a:t>  </a:t>
            </a:r>
            <a:r>
              <a:rPr lang="cs-CZ" dirty="0" smtClean="0">
                <a:solidFill>
                  <a:srgbClr val="A6A913"/>
                </a:solidFill>
              </a:rPr>
              <a:t>(</a:t>
            </a:r>
            <a:r>
              <a:rPr lang="cs-CZ" dirty="0" smtClean="0">
                <a:solidFill>
                  <a:srgbClr val="A6A913"/>
                </a:solidFill>
              </a:rPr>
              <a:t>doplnění pevných termínů grantů pro </a:t>
            </a:r>
            <a:r>
              <a:rPr lang="cs-CZ" dirty="0" err="1" smtClean="0">
                <a:solidFill>
                  <a:srgbClr val="A6A913"/>
                </a:solidFill>
              </a:rPr>
              <a:t>pro</a:t>
            </a:r>
            <a:r>
              <a:rPr lang="cs-CZ" dirty="0" smtClean="0">
                <a:solidFill>
                  <a:srgbClr val="A6A913"/>
                </a:solidFill>
              </a:rPr>
              <a:t> NOJ)</a:t>
            </a:r>
          </a:p>
          <a:p>
            <a:pPr>
              <a:spcBef>
                <a:spcPct val="50000"/>
              </a:spcBef>
              <a:buFont typeface="Arial" pitchFamily="34" charset="0"/>
              <a:buChar char="•"/>
            </a:pPr>
            <a:r>
              <a:rPr lang="cs-CZ" b="1" dirty="0" smtClean="0">
                <a:solidFill>
                  <a:srgbClr val="A6A913"/>
                </a:solidFill>
              </a:rPr>
              <a:t> státní </a:t>
            </a:r>
            <a:r>
              <a:rPr lang="cs-CZ" b="1" dirty="0" smtClean="0">
                <a:solidFill>
                  <a:srgbClr val="A6A913"/>
                </a:solidFill>
              </a:rPr>
              <a:t>správa a samospráva </a:t>
            </a:r>
            <a:r>
              <a:rPr lang="cs-CZ" b="1" dirty="0" smtClean="0">
                <a:solidFill>
                  <a:srgbClr val="A6A913"/>
                </a:solidFill>
              </a:rPr>
              <a:t/>
            </a:r>
            <a:br>
              <a:rPr lang="cs-CZ" b="1" dirty="0" smtClean="0">
                <a:solidFill>
                  <a:srgbClr val="A6A913"/>
                </a:solidFill>
              </a:rPr>
            </a:br>
            <a:r>
              <a:rPr lang="cs-CZ" b="1" dirty="0" smtClean="0">
                <a:solidFill>
                  <a:srgbClr val="A6A913"/>
                </a:solidFill>
              </a:rPr>
              <a:t>  </a:t>
            </a:r>
            <a:r>
              <a:rPr lang="cs-CZ" dirty="0" smtClean="0">
                <a:solidFill>
                  <a:srgbClr val="A6A913"/>
                </a:solidFill>
              </a:rPr>
              <a:t>(</a:t>
            </a:r>
            <a:r>
              <a:rPr lang="cs-CZ" dirty="0" smtClean="0">
                <a:solidFill>
                  <a:srgbClr val="A6A913"/>
                </a:solidFill>
              </a:rPr>
              <a:t>snaha o získání „vlivu“ na kraji a městech)</a:t>
            </a:r>
          </a:p>
          <a:p>
            <a:pPr>
              <a:spcBef>
                <a:spcPct val="50000"/>
              </a:spcBef>
              <a:buFont typeface="Arial" pitchFamily="34" charset="0"/>
              <a:buChar char="•"/>
            </a:pPr>
            <a:r>
              <a:rPr lang="cs-CZ" b="1" dirty="0" smtClean="0">
                <a:solidFill>
                  <a:srgbClr val="A6A913"/>
                </a:solidFill>
              </a:rPr>
              <a:t> propagace </a:t>
            </a:r>
            <a:r>
              <a:rPr lang="cs-CZ" b="1" dirty="0" smtClean="0">
                <a:solidFill>
                  <a:srgbClr val="A6A913"/>
                </a:solidFill>
              </a:rPr>
              <a:t>Junáka a jeho akcí</a:t>
            </a:r>
          </a:p>
          <a:p>
            <a:pPr>
              <a:spcBef>
                <a:spcPct val="50000"/>
              </a:spcBef>
              <a:buFont typeface="Arial" pitchFamily="34" charset="0"/>
              <a:buChar char="•"/>
            </a:pPr>
            <a:r>
              <a:rPr lang="cs-CZ" b="1" dirty="0" smtClean="0">
                <a:solidFill>
                  <a:srgbClr val="A6A913"/>
                </a:solidFill>
              </a:rPr>
              <a:t> chata </a:t>
            </a:r>
            <a:r>
              <a:rPr lang="cs-CZ" b="1" dirty="0" smtClean="0">
                <a:solidFill>
                  <a:srgbClr val="A6A913"/>
                </a:solidFill>
              </a:rPr>
              <a:t>Seleška jako kvalitní </a:t>
            </a:r>
            <a:r>
              <a:rPr lang="cs-CZ" b="1" dirty="0" smtClean="0">
                <a:solidFill>
                  <a:srgbClr val="A6A913"/>
                </a:solidFill>
              </a:rPr>
              <a:t>základna + kvalitní </a:t>
            </a:r>
            <a:r>
              <a:rPr lang="cs-CZ" b="1" dirty="0" smtClean="0">
                <a:solidFill>
                  <a:srgbClr val="A6A913"/>
                </a:solidFill>
              </a:rPr>
              <a:t>zázemí KRJ</a:t>
            </a:r>
            <a:endParaRPr lang="cs-CZ" dirty="0" smtClean="0">
              <a:solidFill>
                <a:srgbClr val="A6A913"/>
              </a:solidFill>
            </a:endParaRPr>
          </a:p>
        </p:txBody>
      </p:sp>
      <p:sp>
        <p:nvSpPr>
          <p:cNvPr id="35846" name="Text Box 6"/>
          <p:cNvSpPr txBox="1">
            <a:spLocks noChangeArrowheads="1"/>
          </p:cNvSpPr>
          <p:nvPr/>
        </p:nvSpPr>
        <p:spPr bwMode="auto">
          <a:xfrm>
            <a:off x="1044575" y="234950"/>
            <a:ext cx="77041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cs-CZ" sz="2400" b="1" dirty="0" smtClean="0">
                <a:solidFill>
                  <a:schemeClr val="bg1"/>
                </a:solidFill>
                <a:latin typeface="Calibri" pitchFamily="34" charset="0"/>
              </a:rPr>
              <a:t>Cílové oblasti kandidátů pro směřování kraje</a:t>
            </a:r>
            <a:endParaRPr lang="cs-CZ" sz="2400" b="1" dirty="0">
              <a:solidFill>
                <a:schemeClr val="bg1"/>
              </a:solidFill>
              <a:latin typeface="Calibri" pitchFamily="34" charset="0"/>
            </a:endParaRPr>
          </a:p>
        </p:txBody>
      </p:sp>
      <p:pic>
        <p:nvPicPr>
          <p:cNvPr id="7" name="Picture 5" descr="C:\Users\jerrysohn\Documents\Skaut\_grafický manuál\znak_junaka\znak_samotny\jednobarevny\junak_znak_white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16632"/>
            <a:ext cx="637216" cy="72008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ChangeArrowheads="1"/>
          </p:cNvSpPr>
          <p:nvPr/>
        </p:nvSpPr>
        <p:spPr bwMode="auto">
          <a:xfrm>
            <a:off x="0" y="0"/>
            <a:ext cx="9144000" cy="908050"/>
          </a:xfrm>
          <a:prstGeom prst="rect">
            <a:avLst/>
          </a:prstGeom>
          <a:solidFill>
            <a:srgbClr val="A6A913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35844" name="Text Box 4"/>
          <p:cNvSpPr txBox="1">
            <a:spLocks noChangeArrowheads="1"/>
          </p:cNvSpPr>
          <p:nvPr/>
        </p:nvSpPr>
        <p:spPr bwMode="auto">
          <a:xfrm>
            <a:off x="611188" y="1196975"/>
            <a:ext cx="7848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cs-CZ" sz="2400" b="1" dirty="0" smtClean="0">
                <a:solidFill>
                  <a:srgbClr val="00A4D7"/>
                </a:solidFill>
              </a:rPr>
              <a:t>Volená krajská rada</a:t>
            </a:r>
            <a:endParaRPr lang="cs-CZ" sz="2400" b="1" dirty="0">
              <a:solidFill>
                <a:srgbClr val="00A4D7"/>
              </a:solidFill>
            </a:endParaRPr>
          </a:p>
        </p:txBody>
      </p:sp>
      <p:sp>
        <p:nvSpPr>
          <p:cNvPr id="35845" name="Text Box 5"/>
          <p:cNvSpPr txBox="1">
            <a:spLocks noChangeArrowheads="1"/>
          </p:cNvSpPr>
          <p:nvPr/>
        </p:nvSpPr>
        <p:spPr bwMode="auto">
          <a:xfrm>
            <a:off x="611188" y="1628800"/>
            <a:ext cx="7921625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buFont typeface="Arial" pitchFamily="34" charset="0"/>
              <a:buChar char="•"/>
            </a:pPr>
            <a:r>
              <a:rPr lang="cs-CZ" b="1" dirty="0" smtClean="0">
                <a:solidFill>
                  <a:srgbClr val="A6A913"/>
                </a:solidFill>
              </a:rPr>
              <a:t> </a:t>
            </a:r>
            <a:r>
              <a:rPr lang="cs-CZ" b="1" dirty="0" smtClean="0">
                <a:solidFill>
                  <a:srgbClr val="A6A913"/>
                </a:solidFill>
              </a:rPr>
              <a:t>plně podporujeme současné početní zastoupení středisek a okresů </a:t>
            </a:r>
            <a:br>
              <a:rPr lang="cs-CZ" b="1" dirty="0" smtClean="0">
                <a:solidFill>
                  <a:srgbClr val="A6A913"/>
                </a:solidFill>
              </a:rPr>
            </a:br>
            <a:r>
              <a:rPr lang="cs-CZ" b="1" dirty="0" smtClean="0">
                <a:solidFill>
                  <a:srgbClr val="A6A913"/>
                </a:solidFill>
              </a:rPr>
              <a:t>  ve volené krajské radě</a:t>
            </a:r>
            <a:endParaRPr lang="cs-CZ" dirty="0" smtClean="0">
              <a:solidFill>
                <a:srgbClr val="A6A913"/>
              </a:solidFill>
            </a:endParaRPr>
          </a:p>
          <a:p>
            <a:pPr>
              <a:spcBef>
                <a:spcPct val="50000"/>
              </a:spcBef>
              <a:buFont typeface="Arial" pitchFamily="34" charset="0"/>
              <a:buChar char="•"/>
            </a:pPr>
            <a:r>
              <a:rPr lang="cs-CZ" dirty="0" smtClean="0">
                <a:solidFill>
                  <a:srgbClr val="A6A913"/>
                </a:solidFill>
              </a:rPr>
              <a:t> </a:t>
            </a:r>
            <a:r>
              <a:rPr lang="cs-CZ" b="1" dirty="0" smtClean="0">
                <a:solidFill>
                  <a:srgbClr val="A6A913"/>
                </a:solidFill>
              </a:rPr>
              <a:t>i nadále chceme, aby se KRJ scházela přibližně každé 2 měsíce</a:t>
            </a:r>
            <a:endParaRPr lang="cs-CZ" dirty="0" smtClean="0">
              <a:solidFill>
                <a:srgbClr val="A6A913"/>
              </a:solidFill>
            </a:endParaRPr>
          </a:p>
          <a:p>
            <a:pPr>
              <a:spcBef>
                <a:spcPct val="50000"/>
              </a:spcBef>
              <a:buFont typeface="Arial" pitchFamily="34" charset="0"/>
              <a:buChar char="•"/>
            </a:pPr>
            <a:r>
              <a:rPr lang="cs-CZ" b="1" dirty="0" smtClean="0">
                <a:solidFill>
                  <a:srgbClr val="A6A913"/>
                </a:solidFill>
              </a:rPr>
              <a:t> </a:t>
            </a:r>
            <a:r>
              <a:rPr lang="cs-CZ" b="1" dirty="0" smtClean="0">
                <a:solidFill>
                  <a:srgbClr val="A6A913"/>
                </a:solidFill>
              </a:rPr>
              <a:t>aby určovala dlouhodobé cíle a směřování kraje, </a:t>
            </a:r>
            <a:br>
              <a:rPr lang="cs-CZ" b="1" dirty="0" smtClean="0">
                <a:solidFill>
                  <a:srgbClr val="A6A913"/>
                </a:solidFill>
              </a:rPr>
            </a:br>
            <a:r>
              <a:rPr lang="cs-CZ" b="1" dirty="0" smtClean="0">
                <a:solidFill>
                  <a:srgbClr val="A6A913"/>
                </a:solidFill>
              </a:rPr>
              <a:t>  rozhodovala v klíčových otázkách</a:t>
            </a:r>
            <a:endParaRPr lang="cs-CZ" b="1" dirty="0" smtClean="0">
              <a:solidFill>
                <a:srgbClr val="A6A913"/>
              </a:solidFill>
            </a:endParaRPr>
          </a:p>
        </p:txBody>
      </p:sp>
      <p:sp>
        <p:nvSpPr>
          <p:cNvPr id="35846" name="Text Box 6"/>
          <p:cNvSpPr txBox="1">
            <a:spLocks noChangeArrowheads="1"/>
          </p:cNvSpPr>
          <p:nvPr/>
        </p:nvSpPr>
        <p:spPr bwMode="auto">
          <a:xfrm>
            <a:off x="1044575" y="234950"/>
            <a:ext cx="77041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cs-CZ" sz="2400" b="1" dirty="0" smtClean="0">
                <a:solidFill>
                  <a:schemeClr val="bg1"/>
                </a:solidFill>
                <a:latin typeface="Calibri" pitchFamily="34" charset="0"/>
              </a:rPr>
              <a:t>Složení a fungování orgánů kraje</a:t>
            </a:r>
            <a:endParaRPr lang="cs-CZ" sz="2400" b="1" dirty="0">
              <a:solidFill>
                <a:schemeClr val="bg1"/>
              </a:solidFill>
              <a:latin typeface="Calibri" pitchFamily="34" charset="0"/>
            </a:endParaRPr>
          </a:p>
        </p:txBody>
      </p:sp>
      <p:pic>
        <p:nvPicPr>
          <p:cNvPr id="7" name="Picture 5" descr="C:\Users\jerrysohn\Documents\Skaut\_grafický manuál\znak_junaka\znak_samotny\jednobarevny\junak_znak_white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16632"/>
            <a:ext cx="637216" cy="720080"/>
          </a:xfrm>
          <a:prstGeom prst="rect">
            <a:avLst/>
          </a:prstGeom>
          <a:noFill/>
        </p:spPr>
      </p:pic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611560" y="3491716"/>
            <a:ext cx="7848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cs-CZ" sz="2400" b="1" dirty="0" smtClean="0">
                <a:solidFill>
                  <a:srgbClr val="00A4D7"/>
                </a:solidFill>
              </a:rPr>
              <a:t>Revizní komise</a:t>
            </a:r>
            <a:endParaRPr lang="cs-CZ" sz="2400" b="1" dirty="0">
              <a:solidFill>
                <a:srgbClr val="00A4D7"/>
              </a:solidFill>
            </a:endParaRPr>
          </a:p>
        </p:txBody>
      </p:sp>
      <p:sp>
        <p:nvSpPr>
          <p:cNvPr id="9" name="Text Box 5"/>
          <p:cNvSpPr txBox="1">
            <a:spLocks noChangeArrowheads="1"/>
          </p:cNvSpPr>
          <p:nvPr/>
        </p:nvSpPr>
        <p:spPr bwMode="auto">
          <a:xfrm>
            <a:off x="611560" y="3923764"/>
            <a:ext cx="792162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buFont typeface="Arial" pitchFamily="34" charset="0"/>
              <a:buChar char="•"/>
            </a:pPr>
            <a:r>
              <a:rPr lang="cs-CZ" b="1" dirty="0" smtClean="0">
                <a:solidFill>
                  <a:srgbClr val="A6A913"/>
                </a:solidFill>
              </a:rPr>
              <a:t> </a:t>
            </a:r>
            <a:r>
              <a:rPr lang="cs-CZ" b="1" dirty="0" smtClean="0">
                <a:solidFill>
                  <a:srgbClr val="A6A913"/>
                </a:solidFill>
              </a:rPr>
              <a:t>rádi bychom, pokud by RK začala kontrolovat a pomáhat i v NOJ</a:t>
            </a:r>
            <a:endParaRPr lang="cs-CZ" dirty="0" smtClean="0">
              <a:solidFill>
                <a:srgbClr val="A6A913"/>
              </a:solidFill>
            </a:endParaRPr>
          </a:p>
        </p:txBody>
      </p:sp>
      <p:sp>
        <p:nvSpPr>
          <p:cNvPr id="10" name="Text Box 4"/>
          <p:cNvSpPr txBox="1">
            <a:spLocks noChangeArrowheads="1"/>
          </p:cNvSpPr>
          <p:nvPr/>
        </p:nvSpPr>
        <p:spPr bwMode="auto">
          <a:xfrm>
            <a:off x="611560" y="4437112"/>
            <a:ext cx="7848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cs-CZ" sz="2400" b="1" dirty="0" smtClean="0">
                <a:solidFill>
                  <a:srgbClr val="00A4D7"/>
                </a:solidFill>
              </a:rPr>
              <a:t>Skupina Seleška</a:t>
            </a:r>
            <a:endParaRPr lang="cs-CZ" sz="2400" b="1" dirty="0">
              <a:solidFill>
                <a:srgbClr val="00A4D7"/>
              </a:solidFill>
            </a:endParaRPr>
          </a:p>
        </p:txBody>
      </p:sp>
      <p:sp>
        <p:nvSpPr>
          <p:cNvPr id="11" name="Text Box 5"/>
          <p:cNvSpPr txBox="1">
            <a:spLocks noChangeArrowheads="1"/>
          </p:cNvSpPr>
          <p:nvPr/>
        </p:nvSpPr>
        <p:spPr bwMode="auto">
          <a:xfrm>
            <a:off x="611560" y="4863242"/>
            <a:ext cx="792162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buFont typeface="Arial" pitchFamily="34" charset="0"/>
              <a:buChar char="•"/>
            </a:pPr>
            <a:r>
              <a:rPr lang="cs-CZ" b="1" dirty="0" smtClean="0">
                <a:solidFill>
                  <a:srgbClr val="A6A913"/>
                </a:solidFill>
              </a:rPr>
              <a:t> musí co nejlépe zajišťovat chod základny a starat se o její rozvoj</a:t>
            </a:r>
            <a:endParaRPr lang="cs-CZ" dirty="0" smtClean="0">
              <a:solidFill>
                <a:srgbClr val="A6A913"/>
              </a:solidFill>
            </a:endParaRPr>
          </a:p>
        </p:txBody>
      </p:sp>
      <p:sp>
        <p:nvSpPr>
          <p:cNvPr id="12" name="Text Box 4"/>
          <p:cNvSpPr txBox="1">
            <a:spLocks noChangeArrowheads="1"/>
          </p:cNvSpPr>
          <p:nvPr/>
        </p:nvSpPr>
        <p:spPr bwMode="auto">
          <a:xfrm>
            <a:off x="611560" y="5369842"/>
            <a:ext cx="7848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cs-CZ" sz="2400" b="1" dirty="0" smtClean="0">
                <a:solidFill>
                  <a:srgbClr val="00A4D7"/>
                </a:solidFill>
              </a:rPr>
              <a:t>Setkávání vedení středisek s krajem</a:t>
            </a:r>
            <a:endParaRPr lang="cs-CZ" sz="2400" b="1" dirty="0">
              <a:solidFill>
                <a:srgbClr val="00A4D7"/>
              </a:solidFill>
            </a:endParaRPr>
          </a:p>
        </p:txBody>
      </p:sp>
      <p:sp>
        <p:nvSpPr>
          <p:cNvPr id="13" name="Text Box 5"/>
          <p:cNvSpPr txBox="1">
            <a:spLocks noChangeArrowheads="1"/>
          </p:cNvSpPr>
          <p:nvPr/>
        </p:nvSpPr>
        <p:spPr bwMode="auto">
          <a:xfrm>
            <a:off x="611560" y="5795972"/>
            <a:ext cx="7921625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buFont typeface="Arial" pitchFamily="34" charset="0"/>
              <a:buChar char="•"/>
            </a:pPr>
            <a:r>
              <a:rPr lang="cs-CZ" b="1" dirty="0" smtClean="0">
                <a:solidFill>
                  <a:srgbClr val="A6A913"/>
                </a:solidFill>
              </a:rPr>
              <a:t> snaha o vytvoření poradního orgánu kraje složeného z vedoucích </a:t>
            </a:r>
            <a:br>
              <a:rPr lang="cs-CZ" b="1" dirty="0" smtClean="0">
                <a:solidFill>
                  <a:srgbClr val="A6A913"/>
                </a:solidFill>
              </a:rPr>
            </a:br>
            <a:r>
              <a:rPr lang="cs-CZ" b="1" dirty="0" smtClean="0">
                <a:solidFill>
                  <a:srgbClr val="A6A913"/>
                </a:solidFill>
              </a:rPr>
              <a:t>  a zástupců středisek – víkendové setkání jednou za rok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ChangeArrowheads="1"/>
          </p:cNvSpPr>
          <p:nvPr/>
        </p:nvSpPr>
        <p:spPr bwMode="auto">
          <a:xfrm>
            <a:off x="0" y="0"/>
            <a:ext cx="9144000" cy="908050"/>
          </a:xfrm>
          <a:prstGeom prst="rect">
            <a:avLst/>
          </a:prstGeom>
          <a:solidFill>
            <a:srgbClr val="A6A913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35844" name="Text Box 4"/>
          <p:cNvSpPr txBox="1">
            <a:spLocks noChangeArrowheads="1"/>
          </p:cNvSpPr>
          <p:nvPr/>
        </p:nvSpPr>
        <p:spPr bwMode="auto">
          <a:xfrm>
            <a:off x="467544" y="1196975"/>
            <a:ext cx="7848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cs-CZ" sz="2400" b="1" dirty="0" smtClean="0">
                <a:solidFill>
                  <a:srgbClr val="00A4D7"/>
                </a:solidFill>
              </a:rPr>
              <a:t>Tým zpravodajů</a:t>
            </a:r>
            <a:endParaRPr lang="cs-CZ" sz="2400" b="1" dirty="0">
              <a:solidFill>
                <a:srgbClr val="00A4D7"/>
              </a:solidFill>
            </a:endParaRPr>
          </a:p>
        </p:txBody>
      </p:sp>
      <p:sp>
        <p:nvSpPr>
          <p:cNvPr id="35846" name="Text Box 6"/>
          <p:cNvSpPr txBox="1">
            <a:spLocks noChangeArrowheads="1"/>
          </p:cNvSpPr>
          <p:nvPr/>
        </p:nvSpPr>
        <p:spPr bwMode="auto">
          <a:xfrm>
            <a:off x="1044575" y="234950"/>
            <a:ext cx="77041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cs-CZ" sz="2400" b="1" dirty="0" smtClean="0">
                <a:solidFill>
                  <a:schemeClr val="bg1"/>
                </a:solidFill>
                <a:latin typeface="Calibri" pitchFamily="34" charset="0"/>
              </a:rPr>
              <a:t>Složení a fungování orgánů kraje</a:t>
            </a:r>
            <a:endParaRPr lang="cs-CZ" sz="2400" b="1" dirty="0">
              <a:solidFill>
                <a:schemeClr val="bg1"/>
              </a:solidFill>
              <a:latin typeface="Calibri" pitchFamily="34" charset="0"/>
            </a:endParaRPr>
          </a:p>
        </p:txBody>
      </p:sp>
      <p:pic>
        <p:nvPicPr>
          <p:cNvPr id="7" name="Picture 5" descr="C:\Users\jerrysohn\Documents\Skaut\_grafický manuál\znak_junaka\znak_samotny\jednobarevny\junak_znak_white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16632"/>
            <a:ext cx="637216" cy="720080"/>
          </a:xfrm>
          <a:prstGeom prst="rect">
            <a:avLst/>
          </a:prstGeom>
          <a:noFill/>
        </p:spPr>
      </p:pic>
      <p:graphicFrame>
        <p:nvGraphicFramePr>
          <p:cNvPr id="16" name="Tabulka 15"/>
          <p:cNvGraphicFramePr>
            <a:graphicFrameLocks noGrp="1"/>
          </p:cNvGraphicFramePr>
          <p:nvPr/>
        </p:nvGraphicFramePr>
        <p:xfrm>
          <a:off x="539552" y="1772816"/>
          <a:ext cx="8424937" cy="4608513"/>
        </p:xfrm>
        <a:graphic>
          <a:graphicData uri="http://schemas.openxmlformats.org/drawingml/2006/table">
            <a:tbl>
              <a:tblPr/>
              <a:tblGrid>
                <a:gridCol w="909229"/>
                <a:gridCol w="1984567"/>
                <a:gridCol w="850620"/>
                <a:gridCol w="1875317"/>
                <a:gridCol w="932995"/>
                <a:gridCol w="1872209"/>
              </a:tblGrid>
              <a:tr h="144978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cs-CZ" sz="105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530" marR="4553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50" b="1" dirty="0">
                          <a:latin typeface="Calibri"/>
                          <a:ea typeface="Calibri"/>
                          <a:cs typeface="Times New Roman"/>
                        </a:rPr>
                        <a:t>předseda + program a výchova</a:t>
                      </a:r>
                      <a:endParaRPr lang="cs-CZ" sz="105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b="1" dirty="0">
                          <a:latin typeface="Calibri"/>
                          <a:ea typeface="Calibri"/>
                          <a:cs typeface="Times New Roman"/>
                        </a:rPr>
                        <a:t>Ondřej Peřina – Jerry</a:t>
                      </a:r>
                      <a:endParaRPr lang="cs-CZ" sz="105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cs-CZ" sz="1000" dirty="0">
                          <a:latin typeface="Calibri"/>
                          <a:ea typeface="Calibri"/>
                          <a:cs typeface="Times New Roman"/>
                        </a:rPr>
                        <a:t>středisko „JEŠTĚD“ Liberec</a:t>
                      </a:r>
                      <a:endParaRPr lang="cs-CZ" sz="105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71755" indent="-7175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 b="1" dirty="0">
                          <a:latin typeface="Calibri"/>
                          <a:ea typeface="Calibri"/>
                          <a:cs typeface="Times New Roman"/>
                        </a:rPr>
                        <a:t>zkušenosti:</a:t>
                      </a:r>
                      <a:r>
                        <a:rPr lang="cs-CZ" sz="1000" dirty="0">
                          <a:latin typeface="Calibri"/>
                          <a:ea typeface="Calibri"/>
                          <a:cs typeface="Times New Roman"/>
                        </a:rPr>
                        <a:t/>
                      </a:r>
                      <a:br>
                        <a:rPr lang="cs-CZ" sz="1000" dirty="0">
                          <a:latin typeface="Calibri"/>
                          <a:ea typeface="Calibri"/>
                          <a:cs typeface="Times New Roman"/>
                        </a:rPr>
                      </a:br>
                      <a:r>
                        <a:rPr lang="cs-CZ" sz="1000" dirty="0">
                          <a:latin typeface="Calibri"/>
                          <a:ea typeface="Calibri"/>
                          <a:cs typeface="Times New Roman"/>
                        </a:rPr>
                        <a:t>předseda KRJ, manažer skautISu</a:t>
                      </a:r>
                      <a:endParaRPr lang="cs-CZ" sz="105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71755" indent="-7175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 b="1" dirty="0">
                          <a:latin typeface="Calibri"/>
                          <a:ea typeface="Calibri"/>
                          <a:cs typeface="Times New Roman"/>
                        </a:rPr>
                        <a:t>tým zpravodajů:</a:t>
                      </a:r>
                      <a:r>
                        <a:rPr lang="cs-CZ" sz="1000" dirty="0">
                          <a:latin typeface="Calibri"/>
                          <a:ea typeface="Calibri"/>
                          <a:cs typeface="Times New Roman"/>
                        </a:rPr>
                        <a:t/>
                      </a:r>
                      <a:br>
                        <a:rPr lang="cs-CZ" sz="1000" dirty="0">
                          <a:latin typeface="Calibri"/>
                          <a:ea typeface="Calibri"/>
                          <a:cs typeface="Times New Roman"/>
                        </a:rPr>
                      </a:br>
                      <a:r>
                        <a:rPr lang="cs-CZ" sz="1000" dirty="0">
                          <a:latin typeface="Calibri"/>
                          <a:ea typeface="Calibri"/>
                          <a:cs typeface="Times New Roman"/>
                        </a:rPr>
                        <a:t>ano, zodpovídá za něj</a:t>
                      </a:r>
                      <a:endParaRPr lang="cs-CZ" sz="105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530" marR="4553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cs-CZ" sz="105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530" marR="4553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50" b="1" dirty="0">
                          <a:latin typeface="Calibri"/>
                          <a:ea typeface="Calibri"/>
                          <a:cs typeface="Times New Roman"/>
                        </a:rPr>
                        <a:t>místopředseda + zahraničí</a:t>
                      </a:r>
                      <a:endParaRPr lang="cs-CZ" sz="105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b="1" dirty="0">
                          <a:latin typeface="Calibri"/>
                          <a:ea typeface="Calibri"/>
                          <a:cs typeface="Times New Roman"/>
                        </a:rPr>
                        <a:t>Petr Hozák – Slůně</a:t>
                      </a:r>
                      <a:endParaRPr lang="cs-CZ" sz="105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cs-CZ" sz="1000" dirty="0">
                          <a:latin typeface="Calibri"/>
                          <a:ea typeface="Calibri"/>
                          <a:cs typeface="Times New Roman"/>
                        </a:rPr>
                        <a:t>přístav „RALSKO“ Mimoň</a:t>
                      </a:r>
                      <a:endParaRPr lang="cs-CZ" sz="105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71755" indent="-7175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 b="1" dirty="0">
                          <a:latin typeface="Calibri"/>
                          <a:ea typeface="Calibri"/>
                          <a:cs typeface="Times New Roman"/>
                        </a:rPr>
                        <a:t>zkušenosti:</a:t>
                      </a:r>
                      <a:r>
                        <a:rPr lang="cs-CZ" sz="1000" dirty="0">
                          <a:latin typeface="Calibri"/>
                          <a:ea typeface="Calibri"/>
                          <a:cs typeface="Times New Roman"/>
                        </a:rPr>
                        <a:t/>
                      </a:r>
                      <a:br>
                        <a:rPr lang="cs-CZ" sz="1000" dirty="0">
                          <a:latin typeface="Calibri"/>
                          <a:ea typeface="Calibri"/>
                          <a:cs typeface="Times New Roman"/>
                        </a:rPr>
                      </a:br>
                      <a:r>
                        <a:rPr lang="cs-CZ" sz="1000" dirty="0">
                          <a:latin typeface="Calibri"/>
                          <a:ea typeface="Calibri"/>
                          <a:cs typeface="Times New Roman"/>
                        </a:rPr>
                        <a:t>zpravodaj KRJ, </a:t>
                      </a:r>
                      <a:r>
                        <a:rPr lang="cs-CZ" sz="1000" dirty="0" err="1">
                          <a:latin typeface="Calibri"/>
                          <a:ea typeface="Calibri"/>
                          <a:cs typeface="Times New Roman"/>
                        </a:rPr>
                        <a:t>zást</a:t>
                      </a:r>
                      <a:r>
                        <a:rPr lang="cs-CZ" sz="1000" dirty="0">
                          <a:latin typeface="Calibri"/>
                          <a:ea typeface="Calibri"/>
                          <a:cs typeface="Times New Roman"/>
                        </a:rPr>
                        <a:t>. vůdce </a:t>
                      </a:r>
                      <a:r>
                        <a:rPr lang="cs-CZ" sz="1000" dirty="0" smtClean="0">
                          <a:latin typeface="Calibri"/>
                          <a:ea typeface="Calibri"/>
                          <a:cs typeface="Times New Roman"/>
                        </a:rPr>
                        <a:t>střed.</a:t>
                      </a:r>
                      <a:endParaRPr lang="cs-CZ" sz="105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71755" indent="-7175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 b="1" dirty="0">
                          <a:latin typeface="Calibri"/>
                          <a:ea typeface="Calibri"/>
                          <a:cs typeface="Times New Roman"/>
                        </a:rPr>
                        <a:t>tým zpravodajů:</a:t>
                      </a:r>
                      <a:r>
                        <a:rPr lang="cs-CZ" sz="1000" dirty="0">
                          <a:latin typeface="Calibri"/>
                          <a:ea typeface="Calibri"/>
                          <a:cs typeface="Times New Roman"/>
                        </a:rPr>
                        <a:t/>
                      </a:r>
                      <a:br>
                        <a:rPr lang="cs-CZ" sz="1000" dirty="0">
                          <a:latin typeface="Calibri"/>
                          <a:ea typeface="Calibri"/>
                          <a:cs typeface="Times New Roman"/>
                        </a:rPr>
                      </a:br>
                      <a:r>
                        <a:rPr lang="cs-CZ" sz="1000" dirty="0">
                          <a:latin typeface="Calibri"/>
                          <a:ea typeface="Calibri"/>
                          <a:cs typeface="Times New Roman"/>
                        </a:rPr>
                        <a:t>ano, člen</a:t>
                      </a:r>
                      <a:endParaRPr lang="cs-CZ" sz="105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530" marR="4553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7200" b="1">
                          <a:latin typeface="Calibri"/>
                          <a:ea typeface="Calibri"/>
                          <a:cs typeface="Times New Roman"/>
                        </a:rPr>
                        <a:t>?</a:t>
                      </a:r>
                      <a:endParaRPr lang="cs-CZ" sz="105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530" marR="4553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50" b="1" dirty="0">
                          <a:latin typeface="Calibri"/>
                          <a:ea typeface="Calibri"/>
                          <a:cs typeface="Times New Roman"/>
                        </a:rPr>
                        <a:t>asistent(</a:t>
                      </a:r>
                      <a:r>
                        <a:rPr lang="cs-CZ" sz="1050" b="1" dirty="0" err="1">
                          <a:latin typeface="Calibri"/>
                          <a:ea typeface="Calibri"/>
                          <a:cs typeface="Times New Roman"/>
                        </a:rPr>
                        <a:t>ka</a:t>
                      </a:r>
                      <a:r>
                        <a:rPr lang="cs-CZ" sz="1050" b="1" dirty="0">
                          <a:latin typeface="Calibri"/>
                          <a:ea typeface="Calibri"/>
                          <a:cs typeface="Times New Roman"/>
                        </a:rPr>
                        <a:t>) předsedy</a:t>
                      </a:r>
                      <a:endParaRPr lang="cs-CZ" sz="105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cs-CZ" sz="1200" b="1" dirty="0">
                          <a:latin typeface="Calibri"/>
                          <a:ea typeface="Calibri"/>
                          <a:cs typeface="Times New Roman"/>
                        </a:rPr>
                        <a:t>hledáme vhodnou osobu</a:t>
                      </a:r>
                      <a:br>
                        <a:rPr lang="cs-CZ" sz="1200" b="1" dirty="0">
                          <a:latin typeface="Calibri"/>
                          <a:ea typeface="Calibri"/>
                          <a:cs typeface="Times New Roman"/>
                        </a:rPr>
                      </a:br>
                      <a:r>
                        <a:rPr lang="cs-CZ" sz="1000" dirty="0">
                          <a:latin typeface="Calibri"/>
                          <a:ea typeface="Calibri"/>
                          <a:cs typeface="Times New Roman"/>
                        </a:rPr>
                        <a:t>vypsané „výběrové řízení“</a:t>
                      </a:r>
                      <a:endParaRPr lang="cs-CZ" sz="105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71755" indent="-7175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 b="1" dirty="0">
                          <a:latin typeface="Calibri"/>
                          <a:ea typeface="Calibri"/>
                          <a:cs typeface="Times New Roman"/>
                        </a:rPr>
                        <a:t>tým zpravodajů:</a:t>
                      </a:r>
                      <a:br>
                        <a:rPr lang="cs-CZ" sz="1000" b="1" dirty="0">
                          <a:latin typeface="Calibri"/>
                          <a:ea typeface="Calibri"/>
                          <a:cs typeface="Times New Roman"/>
                        </a:rPr>
                      </a:br>
                      <a:r>
                        <a:rPr lang="cs-CZ" sz="1000" dirty="0">
                          <a:latin typeface="Calibri"/>
                          <a:ea typeface="Calibri"/>
                          <a:cs typeface="Times New Roman"/>
                        </a:rPr>
                        <a:t>není členem, pouze asistentem</a:t>
                      </a:r>
                      <a:endParaRPr lang="cs-CZ" sz="105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530" marR="4553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44978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cs-CZ" sz="105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530" marR="4553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50" b="1">
                          <a:latin typeface="Calibri"/>
                          <a:ea typeface="Calibri"/>
                          <a:cs typeface="Times New Roman"/>
                        </a:rPr>
                        <a:t>hospodářský zpravodaj</a:t>
                      </a:r>
                      <a:endParaRPr lang="cs-CZ" sz="105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b="1">
                          <a:latin typeface="Calibri"/>
                          <a:ea typeface="Calibri"/>
                          <a:cs typeface="Times New Roman"/>
                        </a:rPr>
                        <a:t>Tereza Peřinová – Andílek</a:t>
                      </a:r>
                      <a:endParaRPr lang="cs-CZ" sz="105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cs-CZ" sz="1000">
                          <a:latin typeface="Calibri"/>
                          <a:ea typeface="Calibri"/>
                          <a:cs typeface="Times New Roman"/>
                        </a:rPr>
                        <a:t>středisko „JEŠTĚD“ Liberec</a:t>
                      </a:r>
                      <a:endParaRPr lang="cs-CZ" sz="105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71755" indent="-7175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 b="1">
                          <a:latin typeface="Calibri"/>
                          <a:ea typeface="Calibri"/>
                          <a:cs typeface="Times New Roman"/>
                        </a:rPr>
                        <a:t>zkušenosti</a:t>
                      </a:r>
                      <a:r>
                        <a:rPr lang="cs-CZ" sz="1000">
                          <a:latin typeface="Calibri"/>
                          <a:ea typeface="Calibri"/>
                          <a:cs typeface="Times New Roman"/>
                        </a:rPr>
                        <a:t>:</a:t>
                      </a:r>
                      <a:br>
                        <a:rPr lang="cs-CZ" sz="1000">
                          <a:latin typeface="Calibri"/>
                          <a:ea typeface="Calibri"/>
                          <a:cs typeface="Times New Roman"/>
                        </a:rPr>
                      </a:br>
                      <a:r>
                        <a:rPr lang="cs-CZ" sz="1000">
                          <a:latin typeface="Calibri"/>
                          <a:ea typeface="Calibri"/>
                          <a:cs typeface="Times New Roman"/>
                        </a:rPr>
                        <a:t>hospodář a fundraiser KRJ</a:t>
                      </a:r>
                      <a:endParaRPr lang="cs-CZ" sz="105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71755" indent="-7175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 b="1">
                          <a:latin typeface="Calibri"/>
                          <a:ea typeface="Calibri"/>
                          <a:cs typeface="Times New Roman"/>
                        </a:rPr>
                        <a:t>tým zpravodajů:</a:t>
                      </a:r>
                      <a:br>
                        <a:rPr lang="cs-CZ" sz="1000" b="1">
                          <a:latin typeface="Calibri"/>
                          <a:ea typeface="Calibri"/>
                          <a:cs typeface="Times New Roman"/>
                        </a:rPr>
                      </a:br>
                      <a:r>
                        <a:rPr lang="cs-CZ" sz="1000">
                          <a:latin typeface="Calibri"/>
                          <a:ea typeface="Calibri"/>
                          <a:cs typeface="Times New Roman"/>
                        </a:rPr>
                        <a:t>ano, člen</a:t>
                      </a:r>
                      <a:endParaRPr lang="cs-CZ" sz="105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530" marR="4553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cs-CZ" sz="105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530" marR="4553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50" b="1" dirty="0">
                          <a:latin typeface="Calibri"/>
                          <a:ea typeface="Calibri"/>
                          <a:cs typeface="Times New Roman"/>
                        </a:rPr>
                        <a:t>zpravodaj pro vzdělávání</a:t>
                      </a:r>
                      <a:endParaRPr lang="cs-CZ" sz="105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b="1" dirty="0">
                          <a:latin typeface="Calibri"/>
                          <a:ea typeface="Calibri"/>
                          <a:cs typeface="Times New Roman"/>
                        </a:rPr>
                        <a:t>Jiří Šolc – Focman</a:t>
                      </a:r>
                      <a:endParaRPr lang="cs-CZ" sz="105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cs-CZ" sz="1000" dirty="0">
                          <a:latin typeface="Calibri"/>
                          <a:ea typeface="Calibri"/>
                          <a:cs typeface="Times New Roman"/>
                        </a:rPr>
                        <a:t>středisko „ŠTIKA“ Turnov</a:t>
                      </a:r>
                      <a:endParaRPr lang="cs-CZ" sz="105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71755" indent="-7175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 b="1" dirty="0">
                          <a:latin typeface="Calibri"/>
                          <a:ea typeface="Calibri"/>
                          <a:cs typeface="Times New Roman"/>
                        </a:rPr>
                        <a:t>zkušenosti</a:t>
                      </a:r>
                      <a:r>
                        <a:rPr lang="cs-CZ" sz="1000" dirty="0">
                          <a:latin typeface="Calibri"/>
                          <a:ea typeface="Calibri"/>
                          <a:cs typeface="Times New Roman"/>
                        </a:rPr>
                        <a:t>:</a:t>
                      </a:r>
                      <a:br>
                        <a:rPr lang="cs-CZ" sz="1000" dirty="0">
                          <a:latin typeface="Calibri"/>
                          <a:ea typeface="Calibri"/>
                          <a:cs typeface="Times New Roman"/>
                        </a:rPr>
                      </a:br>
                      <a:r>
                        <a:rPr lang="cs-CZ" sz="1000" dirty="0">
                          <a:latin typeface="Calibri"/>
                          <a:ea typeface="Calibri"/>
                          <a:cs typeface="Times New Roman"/>
                        </a:rPr>
                        <a:t>zkušební </a:t>
                      </a:r>
                      <a:r>
                        <a:rPr lang="cs-CZ" sz="1000" dirty="0" smtClean="0">
                          <a:latin typeface="Calibri"/>
                          <a:ea typeface="Calibri"/>
                          <a:cs typeface="Times New Roman"/>
                        </a:rPr>
                        <a:t>komise, </a:t>
                      </a:r>
                      <a:r>
                        <a:rPr lang="cs-CZ" sz="1000" dirty="0">
                          <a:latin typeface="Calibri"/>
                          <a:ea typeface="Calibri"/>
                          <a:cs typeface="Times New Roman"/>
                        </a:rPr>
                        <a:t>člen </a:t>
                      </a:r>
                      <a:r>
                        <a:rPr lang="cs-CZ" sz="1000" dirty="0" err="1">
                          <a:latin typeface="Calibri"/>
                          <a:ea typeface="Calibri"/>
                          <a:cs typeface="Times New Roman"/>
                        </a:rPr>
                        <a:t>OVČINu</a:t>
                      </a:r>
                      <a:endParaRPr lang="cs-CZ" sz="105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71755" indent="-7175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 b="1" dirty="0">
                          <a:latin typeface="Calibri"/>
                          <a:ea typeface="Calibri"/>
                          <a:cs typeface="Times New Roman"/>
                        </a:rPr>
                        <a:t>tým zpravodajů:</a:t>
                      </a:r>
                      <a:br>
                        <a:rPr lang="cs-CZ" sz="1000" b="1" dirty="0">
                          <a:latin typeface="Calibri"/>
                          <a:ea typeface="Calibri"/>
                          <a:cs typeface="Times New Roman"/>
                        </a:rPr>
                      </a:br>
                      <a:r>
                        <a:rPr lang="cs-CZ" sz="1000" dirty="0">
                          <a:latin typeface="Calibri"/>
                          <a:ea typeface="Calibri"/>
                          <a:cs typeface="Times New Roman"/>
                        </a:rPr>
                        <a:t>ano, člen</a:t>
                      </a:r>
                      <a:endParaRPr lang="cs-CZ" sz="105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530" marR="4553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cs-CZ" sz="105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530" marR="4553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50" b="1">
                          <a:latin typeface="Calibri"/>
                          <a:ea typeface="Calibri"/>
                          <a:cs typeface="Times New Roman"/>
                        </a:rPr>
                        <a:t>zpravodaj pro R+R</a:t>
                      </a:r>
                      <a:endParaRPr lang="cs-CZ" sz="105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b="1">
                          <a:latin typeface="Calibri"/>
                          <a:ea typeface="Calibri"/>
                          <a:cs typeface="Times New Roman"/>
                        </a:rPr>
                        <a:t>Michal Přikryl – Hroch</a:t>
                      </a:r>
                      <a:endParaRPr lang="cs-CZ" sz="105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cs-CZ" sz="1000">
                          <a:latin typeface="Calibri"/>
                          <a:ea typeface="Calibri"/>
                          <a:cs typeface="Times New Roman"/>
                        </a:rPr>
                        <a:t>středisko „JILM“ Jilemnice</a:t>
                      </a:r>
                      <a:endParaRPr lang="cs-CZ" sz="105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71755" indent="-7175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 b="1">
                          <a:latin typeface="Calibri"/>
                          <a:ea typeface="Calibri"/>
                          <a:cs typeface="Times New Roman"/>
                        </a:rPr>
                        <a:t>zkušenosti:</a:t>
                      </a:r>
                      <a:r>
                        <a:rPr lang="cs-CZ" sz="1000">
                          <a:latin typeface="Calibri"/>
                          <a:ea typeface="Calibri"/>
                          <a:cs typeface="Times New Roman"/>
                        </a:rPr>
                        <a:t/>
                      </a:r>
                      <a:br>
                        <a:rPr lang="cs-CZ" sz="1000">
                          <a:latin typeface="Calibri"/>
                          <a:ea typeface="Calibri"/>
                          <a:cs typeface="Times New Roman"/>
                        </a:rPr>
                      </a:br>
                      <a:r>
                        <a:rPr lang="cs-CZ" sz="1000">
                          <a:latin typeface="Calibri"/>
                          <a:ea typeface="Calibri"/>
                          <a:cs typeface="Times New Roman"/>
                        </a:rPr>
                        <a:t>vedoucí RS kmene a R&amp;R akcí</a:t>
                      </a:r>
                      <a:endParaRPr lang="cs-CZ" sz="105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71755" indent="-7175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 b="1">
                          <a:latin typeface="Calibri"/>
                          <a:ea typeface="Calibri"/>
                          <a:cs typeface="Times New Roman"/>
                        </a:rPr>
                        <a:t>tým zpravodajů:</a:t>
                      </a:r>
                      <a:br>
                        <a:rPr lang="cs-CZ" sz="1000" b="1">
                          <a:latin typeface="Calibri"/>
                          <a:ea typeface="Calibri"/>
                          <a:cs typeface="Times New Roman"/>
                        </a:rPr>
                      </a:br>
                      <a:r>
                        <a:rPr lang="cs-CZ" sz="1000">
                          <a:latin typeface="Calibri"/>
                          <a:ea typeface="Calibri"/>
                          <a:cs typeface="Times New Roman"/>
                        </a:rPr>
                        <a:t>ano, člen</a:t>
                      </a:r>
                      <a:endParaRPr lang="cs-CZ" sz="105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530" marR="4553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70894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cs-CZ" sz="105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530" marR="4553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50" b="1">
                          <a:latin typeface="Calibri"/>
                          <a:ea typeface="Calibri"/>
                          <a:cs typeface="Times New Roman"/>
                        </a:rPr>
                        <a:t>zpravodaj pro legislativu</a:t>
                      </a:r>
                      <a:endParaRPr lang="cs-CZ" sz="105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b="1">
                          <a:latin typeface="Calibri"/>
                          <a:ea typeface="Calibri"/>
                          <a:cs typeface="Times New Roman"/>
                        </a:rPr>
                        <a:t>Jan Berki – Hubert</a:t>
                      </a:r>
                      <a:endParaRPr lang="cs-CZ" sz="105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cs-CZ" sz="1000">
                          <a:latin typeface="Calibri"/>
                          <a:ea typeface="Calibri"/>
                          <a:cs typeface="Times New Roman"/>
                        </a:rPr>
                        <a:t>středisko „MUSTANG“ Liberec</a:t>
                      </a:r>
                      <a:endParaRPr lang="cs-CZ" sz="105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71755" indent="-7175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 b="1">
                          <a:latin typeface="Calibri"/>
                          <a:ea typeface="Calibri"/>
                          <a:cs typeface="Times New Roman"/>
                        </a:rPr>
                        <a:t>zkušenosti:</a:t>
                      </a:r>
                      <a:r>
                        <a:rPr lang="cs-CZ" sz="1000">
                          <a:latin typeface="Calibri"/>
                          <a:ea typeface="Calibri"/>
                          <a:cs typeface="Times New Roman"/>
                        </a:rPr>
                        <a:t/>
                      </a:r>
                      <a:br>
                        <a:rPr lang="cs-CZ" sz="1000">
                          <a:latin typeface="Calibri"/>
                          <a:ea typeface="Calibri"/>
                          <a:cs typeface="Times New Roman"/>
                        </a:rPr>
                      </a:br>
                      <a:r>
                        <a:rPr lang="cs-CZ" sz="1000">
                          <a:latin typeface="Calibri"/>
                          <a:ea typeface="Calibri"/>
                          <a:cs typeface="Times New Roman"/>
                        </a:rPr>
                        <a:t>místopředseda KRJ, člen NJ</a:t>
                      </a:r>
                      <a:endParaRPr lang="cs-CZ" sz="105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71755" indent="-7175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 b="1">
                          <a:latin typeface="Calibri"/>
                          <a:ea typeface="Calibri"/>
                          <a:cs typeface="Times New Roman"/>
                        </a:rPr>
                        <a:t>tým zpravodajů:</a:t>
                      </a:r>
                      <a:br>
                        <a:rPr lang="cs-CZ" sz="1000" b="1">
                          <a:latin typeface="Calibri"/>
                          <a:ea typeface="Calibri"/>
                          <a:cs typeface="Times New Roman"/>
                        </a:rPr>
                      </a:br>
                      <a:r>
                        <a:rPr lang="cs-CZ" sz="1000">
                          <a:latin typeface="Calibri"/>
                          <a:ea typeface="Calibri"/>
                          <a:cs typeface="Times New Roman"/>
                        </a:rPr>
                        <a:t>ano, člen</a:t>
                      </a:r>
                      <a:endParaRPr lang="cs-CZ" sz="105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530" marR="4553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cs-CZ" sz="105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530" marR="4553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50" b="1">
                          <a:latin typeface="Calibri"/>
                          <a:ea typeface="Calibri"/>
                          <a:cs typeface="Times New Roman"/>
                        </a:rPr>
                        <a:t>mediální zpravodaj</a:t>
                      </a:r>
                      <a:endParaRPr lang="cs-CZ" sz="105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b="1">
                          <a:latin typeface="Calibri"/>
                          <a:ea typeface="Calibri"/>
                          <a:cs typeface="Times New Roman"/>
                        </a:rPr>
                        <a:t>Lucie Kolischová – Kulíšek</a:t>
                      </a:r>
                      <a:endParaRPr lang="cs-CZ" sz="105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cs-CZ" sz="1000">
                          <a:latin typeface="Calibri"/>
                          <a:ea typeface="Calibri"/>
                          <a:cs typeface="Times New Roman"/>
                        </a:rPr>
                        <a:t>středisko „JEŠTĚD“ Liberec</a:t>
                      </a:r>
                      <a:endParaRPr lang="cs-CZ" sz="105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71755" indent="-7175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 b="1">
                          <a:latin typeface="Calibri"/>
                          <a:ea typeface="Calibri"/>
                          <a:cs typeface="Times New Roman"/>
                        </a:rPr>
                        <a:t>zkušenosti:</a:t>
                      </a:r>
                      <a:r>
                        <a:rPr lang="cs-CZ" sz="1000">
                          <a:latin typeface="Calibri"/>
                          <a:ea typeface="Calibri"/>
                          <a:cs typeface="Times New Roman"/>
                        </a:rPr>
                        <a:t/>
                      </a:r>
                      <a:br>
                        <a:rPr lang="cs-CZ" sz="1000">
                          <a:latin typeface="Calibri"/>
                          <a:ea typeface="Calibri"/>
                          <a:cs typeface="Times New Roman"/>
                        </a:rPr>
                      </a:br>
                      <a:r>
                        <a:rPr lang="cs-CZ" sz="1000">
                          <a:latin typeface="Calibri"/>
                          <a:ea typeface="Calibri"/>
                          <a:cs typeface="Times New Roman"/>
                        </a:rPr>
                        <a:t>zpravodaj KRJ, člen P.R. odboru</a:t>
                      </a:r>
                      <a:endParaRPr lang="cs-CZ" sz="105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71755" indent="-7175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 b="1">
                          <a:latin typeface="Calibri"/>
                          <a:ea typeface="Calibri"/>
                          <a:cs typeface="Times New Roman"/>
                        </a:rPr>
                        <a:t>tým zpravodajů:</a:t>
                      </a:r>
                      <a:br>
                        <a:rPr lang="cs-CZ" sz="1000" b="1">
                          <a:latin typeface="Calibri"/>
                          <a:ea typeface="Calibri"/>
                          <a:cs typeface="Times New Roman"/>
                        </a:rPr>
                      </a:br>
                      <a:r>
                        <a:rPr lang="cs-CZ" sz="1000">
                          <a:latin typeface="Calibri"/>
                          <a:ea typeface="Calibri"/>
                          <a:cs typeface="Times New Roman"/>
                        </a:rPr>
                        <a:t>ano, člen</a:t>
                      </a:r>
                      <a:endParaRPr lang="cs-CZ" sz="105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530" marR="4553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cs-CZ" sz="105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530" marR="4553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50" b="1" dirty="0">
                          <a:latin typeface="Calibri"/>
                          <a:ea typeface="Calibri"/>
                          <a:cs typeface="Times New Roman"/>
                        </a:rPr>
                        <a:t>zástupce kraje v NJ</a:t>
                      </a:r>
                      <a:endParaRPr lang="cs-CZ" sz="105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b="1" dirty="0">
                          <a:latin typeface="Calibri"/>
                          <a:ea typeface="Calibri"/>
                          <a:cs typeface="Times New Roman"/>
                        </a:rPr>
                        <a:t>Kryštof Pilnáček – Kryšot</a:t>
                      </a:r>
                      <a:endParaRPr lang="cs-CZ" sz="105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cs-CZ" sz="1000" dirty="0">
                          <a:latin typeface="Calibri"/>
                          <a:ea typeface="Calibri"/>
                          <a:cs typeface="Times New Roman"/>
                        </a:rPr>
                        <a:t>středisko „MUSTANG“ Liberec</a:t>
                      </a:r>
                      <a:endParaRPr lang="cs-CZ" sz="105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71755" indent="-7175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 b="1" dirty="0">
                          <a:latin typeface="Calibri"/>
                          <a:ea typeface="Calibri"/>
                          <a:cs typeface="Times New Roman"/>
                        </a:rPr>
                        <a:t>zkušenosti:</a:t>
                      </a:r>
                      <a:r>
                        <a:rPr lang="cs-CZ" sz="1000" dirty="0">
                          <a:latin typeface="Calibri"/>
                          <a:ea typeface="Calibri"/>
                          <a:cs typeface="Times New Roman"/>
                        </a:rPr>
                        <a:t/>
                      </a:r>
                      <a:br>
                        <a:rPr lang="cs-CZ" sz="1000" dirty="0">
                          <a:latin typeface="Calibri"/>
                          <a:ea typeface="Calibri"/>
                          <a:cs typeface="Times New Roman"/>
                        </a:rPr>
                      </a:br>
                      <a:r>
                        <a:rPr lang="cs-CZ" sz="1000" dirty="0">
                          <a:latin typeface="Calibri"/>
                          <a:ea typeface="Calibri"/>
                          <a:cs typeface="Times New Roman"/>
                        </a:rPr>
                        <a:t>člen NJ, vedoucí oddílu</a:t>
                      </a:r>
                      <a:endParaRPr lang="cs-CZ" sz="105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71755" indent="-7175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 b="1" dirty="0">
                          <a:latin typeface="Calibri"/>
                          <a:ea typeface="Calibri"/>
                          <a:cs typeface="Times New Roman"/>
                        </a:rPr>
                        <a:t>tým zpravodajů:</a:t>
                      </a:r>
                      <a:br>
                        <a:rPr lang="cs-CZ" sz="1000" b="1" dirty="0">
                          <a:latin typeface="Calibri"/>
                          <a:ea typeface="Calibri"/>
                          <a:cs typeface="Times New Roman"/>
                        </a:rPr>
                      </a:br>
                      <a:r>
                        <a:rPr lang="cs-CZ" sz="1000" dirty="0">
                          <a:latin typeface="Calibri"/>
                          <a:ea typeface="Calibri"/>
                          <a:cs typeface="Times New Roman"/>
                        </a:rPr>
                        <a:t>ano, člen</a:t>
                      </a:r>
                      <a:endParaRPr lang="cs-CZ" sz="105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530" marR="4553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pic>
        <p:nvPicPr>
          <p:cNvPr id="26636" name="Obrázek 23" descr="jerry - průkaz (3,5 x 4,5 cm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1844824"/>
            <a:ext cx="895350" cy="1152525"/>
          </a:xfrm>
          <a:prstGeom prst="rect">
            <a:avLst/>
          </a:prstGeom>
          <a:noFill/>
        </p:spPr>
      </p:pic>
      <p:pic>
        <p:nvPicPr>
          <p:cNvPr id="26635" name="Picture 11" descr="slůně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347864" y="1844824"/>
            <a:ext cx="895350" cy="1200150"/>
          </a:xfrm>
          <a:prstGeom prst="rect">
            <a:avLst/>
          </a:prstGeom>
          <a:noFill/>
        </p:spPr>
      </p:pic>
      <p:pic>
        <p:nvPicPr>
          <p:cNvPr id="26634" name="Obrázek 4" descr="andílek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8298" y="3284984"/>
            <a:ext cx="895350" cy="1181100"/>
          </a:xfrm>
          <a:prstGeom prst="rect">
            <a:avLst/>
          </a:prstGeom>
          <a:noFill/>
        </p:spPr>
      </p:pic>
      <p:pic>
        <p:nvPicPr>
          <p:cNvPr id="26633" name="Obrázek 5" descr="focman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347864" y="3284984"/>
            <a:ext cx="895350" cy="1104900"/>
          </a:xfrm>
          <a:prstGeom prst="rect">
            <a:avLst/>
          </a:prstGeom>
          <a:noFill/>
        </p:spPr>
      </p:pic>
      <p:pic>
        <p:nvPicPr>
          <p:cNvPr id="26632" name="obrázek 1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084168" y="3284984"/>
            <a:ext cx="904875" cy="1171575"/>
          </a:xfrm>
          <a:prstGeom prst="rect">
            <a:avLst/>
          </a:prstGeom>
          <a:noFill/>
        </p:spPr>
      </p:pic>
      <p:pic>
        <p:nvPicPr>
          <p:cNvPr id="26631" name="Obrázek 6" descr="hubert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98773" y="4725144"/>
            <a:ext cx="904875" cy="1171575"/>
          </a:xfrm>
          <a:prstGeom prst="rect">
            <a:avLst/>
          </a:prstGeom>
          <a:noFill/>
        </p:spPr>
      </p:pic>
      <p:pic>
        <p:nvPicPr>
          <p:cNvPr id="26630" name="Obrázek 7" descr="kulíšek.jpg"/>
          <p:cNvPicPr>
            <a:picLocks noChangeAspect="1" noChangeArrowheads="1"/>
          </p:cNvPicPr>
          <p:nvPr/>
        </p:nvPicPr>
        <p:blipFill>
          <a:blip r:embed="rId9" cstate="print"/>
          <a:srcRect b="9920"/>
          <a:stretch>
            <a:fillRect/>
          </a:stretch>
        </p:blipFill>
        <p:spPr bwMode="auto">
          <a:xfrm>
            <a:off x="3347864" y="4725144"/>
            <a:ext cx="895350" cy="1228725"/>
          </a:xfrm>
          <a:prstGeom prst="rect">
            <a:avLst/>
          </a:prstGeom>
          <a:noFill/>
        </p:spPr>
      </p:pic>
      <p:pic>
        <p:nvPicPr>
          <p:cNvPr id="26629" name="obrázek 2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6084168" y="4725144"/>
            <a:ext cx="895350" cy="10953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ChangeArrowheads="1"/>
          </p:cNvSpPr>
          <p:nvPr/>
        </p:nvSpPr>
        <p:spPr bwMode="auto">
          <a:xfrm>
            <a:off x="0" y="0"/>
            <a:ext cx="9144000" cy="908050"/>
          </a:xfrm>
          <a:prstGeom prst="rect">
            <a:avLst/>
          </a:prstGeom>
          <a:solidFill>
            <a:srgbClr val="A6A913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35844" name="Text Box 4"/>
          <p:cNvSpPr txBox="1">
            <a:spLocks noChangeArrowheads="1"/>
          </p:cNvSpPr>
          <p:nvPr/>
        </p:nvSpPr>
        <p:spPr bwMode="auto">
          <a:xfrm>
            <a:off x="611188" y="1196975"/>
            <a:ext cx="7848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cs-CZ" sz="2400" b="1" dirty="0" smtClean="0">
                <a:solidFill>
                  <a:srgbClr val="00A4D7"/>
                </a:solidFill>
              </a:rPr>
              <a:t>Organizační kroky v nejbližší době</a:t>
            </a:r>
            <a:endParaRPr lang="cs-CZ" sz="2400" b="1" dirty="0">
              <a:solidFill>
                <a:srgbClr val="00A4D7"/>
              </a:solidFill>
            </a:endParaRPr>
          </a:p>
        </p:txBody>
      </p:sp>
      <p:sp>
        <p:nvSpPr>
          <p:cNvPr id="35845" name="Text Box 5"/>
          <p:cNvSpPr txBox="1">
            <a:spLocks noChangeArrowheads="1"/>
          </p:cNvSpPr>
          <p:nvPr/>
        </p:nvSpPr>
        <p:spPr bwMode="auto">
          <a:xfrm>
            <a:off x="611188" y="1628800"/>
            <a:ext cx="7921625" cy="24468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buFontTx/>
              <a:buChar char="•"/>
            </a:pPr>
            <a:r>
              <a:rPr lang="cs-CZ" b="1" dirty="0" smtClean="0">
                <a:solidFill>
                  <a:srgbClr val="A6A913"/>
                </a:solidFill>
              </a:rPr>
              <a:t> svolání </a:t>
            </a:r>
            <a:r>
              <a:rPr lang="cs-CZ" b="1" dirty="0" smtClean="0">
                <a:solidFill>
                  <a:srgbClr val="A6A913"/>
                </a:solidFill>
              </a:rPr>
              <a:t>prvního zasedání </a:t>
            </a:r>
            <a:r>
              <a:rPr lang="cs-CZ" b="1" dirty="0" smtClean="0">
                <a:solidFill>
                  <a:srgbClr val="A6A913"/>
                </a:solidFill>
              </a:rPr>
              <a:t>volené KRJ + jmenování zpravodajů</a:t>
            </a:r>
            <a:endParaRPr lang="cs-CZ" b="1" dirty="0" smtClean="0">
              <a:solidFill>
                <a:srgbClr val="A6A913"/>
              </a:solidFill>
            </a:endParaRPr>
          </a:p>
          <a:p>
            <a:pPr>
              <a:spcBef>
                <a:spcPct val="50000"/>
              </a:spcBef>
              <a:buFontTx/>
              <a:buChar char="•"/>
            </a:pPr>
            <a:r>
              <a:rPr lang="cs-CZ" b="1" dirty="0" smtClean="0">
                <a:solidFill>
                  <a:srgbClr val="A6A913"/>
                </a:solidFill>
              </a:rPr>
              <a:t> </a:t>
            </a:r>
            <a:r>
              <a:rPr lang="cs-CZ" b="1" dirty="0" smtClean="0">
                <a:solidFill>
                  <a:srgbClr val="A6A913"/>
                </a:solidFill>
              </a:rPr>
              <a:t>schválení plánu činnosti a krajského </a:t>
            </a:r>
            <a:r>
              <a:rPr lang="cs-CZ" b="1" dirty="0" smtClean="0">
                <a:solidFill>
                  <a:srgbClr val="A6A913"/>
                </a:solidFill>
              </a:rPr>
              <a:t>rozpočtu na rok </a:t>
            </a:r>
            <a:r>
              <a:rPr lang="cs-CZ" b="1" dirty="0" smtClean="0">
                <a:solidFill>
                  <a:srgbClr val="A6A913"/>
                </a:solidFill>
              </a:rPr>
              <a:t>2011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cs-CZ" b="1" dirty="0" smtClean="0">
                <a:solidFill>
                  <a:srgbClr val="A6A913"/>
                </a:solidFill>
              </a:rPr>
              <a:t> dobré zastupování kraje na VSJ 2011 a na setkání krajů s VRJ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cs-CZ" b="1" dirty="0" smtClean="0">
                <a:solidFill>
                  <a:srgbClr val="A6A913"/>
                </a:solidFill>
              </a:rPr>
              <a:t> vyřešení situace s pozemky chaty Seleška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cs-CZ" b="1" dirty="0" smtClean="0">
                <a:solidFill>
                  <a:srgbClr val="A6A913"/>
                </a:solidFill>
              </a:rPr>
              <a:t> </a:t>
            </a:r>
            <a:r>
              <a:rPr lang="cs-CZ" b="1" dirty="0" smtClean="0">
                <a:solidFill>
                  <a:srgbClr val="A6A913"/>
                </a:solidFill>
              </a:rPr>
              <a:t>zahájení práce na plnění volebního </a:t>
            </a:r>
            <a:r>
              <a:rPr lang="cs-CZ" b="1" dirty="0" smtClean="0">
                <a:solidFill>
                  <a:srgbClr val="A6A913"/>
                </a:solidFill>
              </a:rPr>
              <a:t>programu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cs-CZ" b="1" dirty="0" smtClean="0">
                <a:solidFill>
                  <a:srgbClr val="A6A913"/>
                </a:solidFill>
              </a:rPr>
              <a:t> zahájení návštěv předsedy KRJ ve střediscích</a:t>
            </a:r>
            <a:endParaRPr lang="cs-CZ" dirty="0">
              <a:solidFill>
                <a:srgbClr val="A6A913"/>
              </a:solidFill>
            </a:endParaRPr>
          </a:p>
        </p:txBody>
      </p:sp>
      <p:sp>
        <p:nvSpPr>
          <p:cNvPr id="35846" name="Text Box 6"/>
          <p:cNvSpPr txBox="1">
            <a:spLocks noChangeArrowheads="1"/>
          </p:cNvSpPr>
          <p:nvPr/>
        </p:nvSpPr>
        <p:spPr bwMode="auto">
          <a:xfrm>
            <a:off x="1044575" y="234950"/>
            <a:ext cx="77041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cs-CZ" sz="2400" b="1" dirty="0" smtClean="0">
                <a:solidFill>
                  <a:schemeClr val="bg1"/>
                </a:solidFill>
                <a:latin typeface="Calibri" pitchFamily="34" charset="0"/>
              </a:rPr>
              <a:t>Nejbližší plány</a:t>
            </a:r>
            <a:endParaRPr lang="cs-CZ" sz="2400" b="1" dirty="0">
              <a:solidFill>
                <a:schemeClr val="bg1"/>
              </a:solidFill>
              <a:latin typeface="Calibri" pitchFamily="34" charset="0"/>
            </a:endParaRPr>
          </a:p>
        </p:txBody>
      </p:sp>
      <p:pic>
        <p:nvPicPr>
          <p:cNvPr id="7" name="Picture 5" descr="C:\Users\jerrysohn\Documents\Skaut\_grafický manuál\znak_junaka\znak_samotny\jednobarevny\junak_znak_white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16632"/>
            <a:ext cx="637216" cy="720080"/>
          </a:xfrm>
          <a:prstGeom prst="rect">
            <a:avLst/>
          </a:prstGeom>
          <a:noFill/>
        </p:spPr>
      </p:pic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611560" y="4206096"/>
            <a:ext cx="7848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cs-CZ" sz="2400" b="1" dirty="0" smtClean="0">
                <a:solidFill>
                  <a:srgbClr val="00A4D7"/>
                </a:solidFill>
              </a:rPr>
              <a:t>Akce, vzdělávání, personalistika</a:t>
            </a:r>
            <a:endParaRPr lang="cs-CZ" sz="2400" b="1" dirty="0">
              <a:solidFill>
                <a:srgbClr val="00A4D7"/>
              </a:solidFill>
            </a:endParaRPr>
          </a:p>
        </p:txBody>
      </p:sp>
      <p:sp>
        <p:nvSpPr>
          <p:cNvPr id="9" name="Text Box 5"/>
          <p:cNvSpPr txBox="1">
            <a:spLocks noChangeArrowheads="1"/>
          </p:cNvSpPr>
          <p:nvPr/>
        </p:nvSpPr>
        <p:spPr bwMode="auto">
          <a:xfrm>
            <a:off x="611560" y="4638035"/>
            <a:ext cx="7921625" cy="203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buFontTx/>
              <a:buChar char="•"/>
            </a:pPr>
            <a:r>
              <a:rPr lang="cs-CZ" b="1" dirty="0" smtClean="0">
                <a:solidFill>
                  <a:srgbClr val="A6A913"/>
                </a:solidFill>
              </a:rPr>
              <a:t> dokončení vůdcovského kurzu + ZZA 2011 a koncepce vzdělávání</a:t>
            </a:r>
            <a:endParaRPr lang="cs-CZ" sz="1400" b="1" dirty="0" smtClean="0">
              <a:solidFill>
                <a:schemeClr val="bg2"/>
              </a:solidFill>
            </a:endParaRPr>
          </a:p>
          <a:p>
            <a:pPr>
              <a:spcBef>
                <a:spcPct val="50000"/>
              </a:spcBef>
              <a:buFontTx/>
              <a:buChar char="•"/>
            </a:pPr>
            <a:r>
              <a:rPr lang="cs-CZ" b="1" dirty="0" smtClean="0">
                <a:solidFill>
                  <a:srgbClr val="A6A913"/>
                </a:solidFill>
              </a:rPr>
              <a:t> </a:t>
            </a:r>
            <a:r>
              <a:rPr lang="cs-CZ" b="1" dirty="0" smtClean="0">
                <a:solidFill>
                  <a:srgbClr val="A6A913"/>
                </a:solidFill>
              </a:rPr>
              <a:t>zahájení práce týmu pro </a:t>
            </a:r>
            <a:r>
              <a:rPr lang="cs-CZ" b="1" dirty="0" err="1" smtClean="0">
                <a:solidFill>
                  <a:srgbClr val="A6A913"/>
                </a:solidFill>
              </a:rPr>
              <a:t>rovery</a:t>
            </a:r>
            <a:r>
              <a:rPr lang="cs-CZ" b="1" dirty="0" smtClean="0">
                <a:solidFill>
                  <a:srgbClr val="A6A913"/>
                </a:solidFill>
              </a:rPr>
              <a:t> a </a:t>
            </a:r>
            <a:r>
              <a:rPr lang="cs-CZ" b="1" dirty="0" err="1" smtClean="0">
                <a:solidFill>
                  <a:srgbClr val="A6A913"/>
                </a:solidFill>
              </a:rPr>
              <a:t>rangers</a:t>
            </a:r>
            <a:endParaRPr lang="cs-CZ" b="1" dirty="0" smtClean="0">
              <a:solidFill>
                <a:srgbClr val="A6A913"/>
              </a:solidFill>
            </a:endParaRPr>
          </a:p>
          <a:p>
            <a:pPr>
              <a:spcBef>
                <a:spcPct val="50000"/>
              </a:spcBef>
              <a:buFontTx/>
              <a:buChar char="•"/>
            </a:pPr>
            <a:r>
              <a:rPr lang="cs-CZ" b="1" dirty="0" smtClean="0">
                <a:solidFill>
                  <a:srgbClr val="A6A913"/>
                </a:solidFill>
              </a:rPr>
              <a:t> </a:t>
            </a:r>
            <a:r>
              <a:rPr lang="cs-CZ" b="1" dirty="0" smtClean="0">
                <a:solidFill>
                  <a:srgbClr val="A6A913"/>
                </a:solidFill>
              </a:rPr>
              <a:t>vyřešení pořádání </a:t>
            </a:r>
            <a:r>
              <a:rPr lang="cs-CZ" b="1" dirty="0" err="1" smtClean="0">
                <a:solidFill>
                  <a:srgbClr val="A6A913"/>
                </a:solidFill>
              </a:rPr>
              <a:t>Svojsíkova</a:t>
            </a:r>
            <a:r>
              <a:rPr lang="cs-CZ" b="1" dirty="0" smtClean="0">
                <a:solidFill>
                  <a:srgbClr val="A6A913"/>
                </a:solidFill>
              </a:rPr>
              <a:t> závodu 2011</a:t>
            </a:r>
            <a:endParaRPr lang="cs-CZ" sz="1400" b="1" dirty="0" smtClean="0">
              <a:solidFill>
                <a:schemeClr val="bg2"/>
              </a:solidFill>
            </a:endParaRPr>
          </a:p>
          <a:p>
            <a:pPr>
              <a:spcBef>
                <a:spcPct val="50000"/>
              </a:spcBef>
              <a:buFontTx/>
              <a:buChar char="•"/>
            </a:pPr>
            <a:r>
              <a:rPr lang="cs-CZ" b="1" dirty="0" smtClean="0">
                <a:solidFill>
                  <a:srgbClr val="A6A913"/>
                </a:solidFill>
              </a:rPr>
              <a:t> uspořádání krajského setkání vůdců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cs-CZ" b="1" dirty="0" smtClean="0">
                <a:solidFill>
                  <a:srgbClr val="A6A913"/>
                </a:solidFill>
              </a:rPr>
              <a:t> víkendové setkání vedoucích středisek – poradní orgán KRJ</a:t>
            </a:r>
            <a:endParaRPr lang="cs-CZ" dirty="0">
              <a:solidFill>
                <a:srgbClr val="A6A913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ChangeArrowheads="1"/>
          </p:cNvSpPr>
          <p:nvPr/>
        </p:nvSpPr>
        <p:spPr bwMode="auto">
          <a:xfrm>
            <a:off x="0" y="0"/>
            <a:ext cx="9144000" cy="908050"/>
          </a:xfrm>
          <a:prstGeom prst="rect">
            <a:avLst/>
          </a:prstGeom>
          <a:solidFill>
            <a:srgbClr val="A6A913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35844" name="Text Box 4"/>
          <p:cNvSpPr txBox="1">
            <a:spLocks noChangeArrowheads="1"/>
          </p:cNvSpPr>
          <p:nvPr/>
        </p:nvSpPr>
        <p:spPr bwMode="auto">
          <a:xfrm>
            <a:off x="611188" y="1196975"/>
            <a:ext cx="7848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cs-CZ" sz="2400" b="1" dirty="0" smtClean="0">
                <a:solidFill>
                  <a:srgbClr val="00A4D7"/>
                </a:solidFill>
              </a:rPr>
              <a:t>Internetové stránky a obraz skautů v kraji</a:t>
            </a:r>
            <a:endParaRPr lang="cs-CZ" sz="2400" b="1" dirty="0">
              <a:solidFill>
                <a:srgbClr val="00A4D7"/>
              </a:solidFill>
            </a:endParaRPr>
          </a:p>
        </p:txBody>
      </p:sp>
      <p:sp>
        <p:nvSpPr>
          <p:cNvPr id="35845" name="Text Box 5"/>
          <p:cNvSpPr txBox="1">
            <a:spLocks noChangeArrowheads="1"/>
          </p:cNvSpPr>
          <p:nvPr/>
        </p:nvSpPr>
        <p:spPr bwMode="auto">
          <a:xfrm>
            <a:off x="611188" y="1757829"/>
            <a:ext cx="8065268" cy="7848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buFontTx/>
              <a:buChar char="•"/>
            </a:pPr>
            <a:r>
              <a:rPr lang="cs-CZ" b="1" dirty="0" smtClean="0">
                <a:solidFill>
                  <a:srgbClr val="A6A913"/>
                </a:solidFill>
              </a:rPr>
              <a:t> spuštění nového webu, který bude skutečným centrem skautingu</a:t>
            </a:r>
            <a:endParaRPr lang="cs-CZ" sz="1400" b="1" dirty="0" smtClean="0">
              <a:solidFill>
                <a:schemeClr val="bg2"/>
              </a:solidFill>
            </a:endParaRPr>
          </a:p>
          <a:p>
            <a:pPr>
              <a:spcBef>
                <a:spcPct val="50000"/>
              </a:spcBef>
              <a:buFontTx/>
              <a:buChar char="•"/>
            </a:pPr>
            <a:r>
              <a:rPr lang="cs-CZ" b="1" dirty="0" smtClean="0">
                <a:solidFill>
                  <a:srgbClr val="A6A913"/>
                </a:solidFill>
              </a:rPr>
              <a:t> </a:t>
            </a:r>
            <a:r>
              <a:rPr lang="cs-CZ" b="1" dirty="0" smtClean="0">
                <a:solidFill>
                  <a:srgbClr val="A6A913"/>
                </a:solidFill>
              </a:rPr>
              <a:t>aktivní práce na propagaci značky </a:t>
            </a:r>
            <a:r>
              <a:rPr lang="cs-CZ" b="1" dirty="0" err="1" smtClean="0">
                <a:solidFill>
                  <a:srgbClr val="A6A913"/>
                </a:solidFill>
              </a:rPr>
              <a:t>skautlib.cz</a:t>
            </a:r>
            <a:r>
              <a:rPr lang="cs-CZ" b="1" dirty="0" smtClean="0">
                <a:solidFill>
                  <a:srgbClr val="A6A913"/>
                </a:solidFill>
              </a:rPr>
              <a:t> a dobrého jména Junáka</a:t>
            </a:r>
            <a:endParaRPr lang="cs-CZ" b="1" dirty="0" smtClean="0">
              <a:solidFill>
                <a:srgbClr val="A6A913"/>
              </a:solidFill>
            </a:endParaRPr>
          </a:p>
        </p:txBody>
      </p:sp>
      <p:sp>
        <p:nvSpPr>
          <p:cNvPr id="35846" name="Text Box 6"/>
          <p:cNvSpPr txBox="1">
            <a:spLocks noChangeArrowheads="1"/>
          </p:cNvSpPr>
          <p:nvPr/>
        </p:nvSpPr>
        <p:spPr bwMode="auto">
          <a:xfrm>
            <a:off x="1044575" y="234950"/>
            <a:ext cx="77041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cs-CZ" sz="2400" b="1" dirty="0" smtClean="0">
                <a:solidFill>
                  <a:schemeClr val="bg1"/>
                </a:solidFill>
                <a:latin typeface="Calibri" pitchFamily="34" charset="0"/>
              </a:rPr>
              <a:t>Nejbližší plány</a:t>
            </a:r>
            <a:endParaRPr lang="cs-CZ" sz="2400" b="1" dirty="0">
              <a:solidFill>
                <a:schemeClr val="bg1"/>
              </a:solidFill>
              <a:latin typeface="Calibri" pitchFamily="34" charset="0"/>
            </a:endParaRPr>
          </a:p>
        </p:txBody>
      </p:sp>
      <p:pic>
        <p:nvPicPr>
          <p:cNvPr id="7" name="Picture 5" descr="C:\Users\jerrysohn\Documents\Skaut\_grafický manuál\znak_junaka\znak_samotny\jednobarevny\junak_znak_white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16632"/>
            <a:ext cx="637216" cy="720080"/>
          </a:xfrm>
          <a:prstGeom prst="rect">
            <a:avLst/>
          </a:prstGeom>
          <a:noFill/>
        </p:spPr>
      </p:pic>
      <p:pic>
        <p:nvPicPr>
          <p:cNvPr id="28674" name="Picture 2" descr="http://sphotos.ak.fbcdn.net/hphotos-ak-snc4/hs775.snc4/67556_159318430767048_148934945138730_347164_1024684_n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27584" y="2825933"/>
            <a:ext cx="3672408" cy="2907323"/>
          </a:xfrm>
          <a:prstGeom prst="rect">
            <a:avLst/>
          </a:prstGeom>
          <a:noFill/>
        </p:spPr>
      </p:pic>
      <p:pic>
        <p:nvPicPr>
          <p:cNvPr id="28676" name="Picture 4" descr="http://sphotos.ak.fbcdn.net/hphotos-ak-snc4/hs762.snc4/66204_159318620767029_148934945138730_347165_5568116_n.jpg">
            <a:hlinkClick r:id="rId3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88024" y="2852936"/>
            <a:ext cx="3638299" cy="288032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ChangeArrowheads="1"/>
          </p:cNvSpPr>
          <p:nvPr/>
        </p:nvSpPr>
        <p:spPr bwMode="auto">
          <a:xfrm>
            <a:off x="0" y="0"/>
            <a:ext cx="9144000" cy="908050"/>
          </a:xfrm>
          <a:prstGeom prst="rect">
            <a:avLst/>
          </a:prstGeom>
          <a:solidFill>
            <a:srgbClr val="A6A913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35846" name="Text Box 6"/>
          <p:cNvSpPr txBox="1">
            <a:spLocks noChangeArrowheads="1"/>
          </p:cNvSpPr>
          <p:nvPr/>
        </p:nvSpPr>
        <p:spPr bwMode="auto">
          <a:xfrm>
            <a:off x="1044575" y="234950"/>
            <a:ext cx="77041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cs-CZ" sz="2400" b="1" dirty="0" smtClean="0">
                <a:solidFill>
                  <a:schemeClr val="bg1"/>
                </a:solidFill>
                <a:latin typeface="Calibri" pitchFamily="34" charset="0"/>
              </a:rPr>
              <a:t>Liberecký kraj</a:t>
            </a:r>
            <a:endParaRPr lang="cs-CZ" sz="2400" b="1" dirty="0">
              <a:solidFill>
                <a:schemeClr val="bg1"/>
              </a:solidFill>
              <a:latin typeface="Calibri" pitchFamily="34" charset="0"/>
            </a:endParaRPr>
          </a:p>
        </p:txBody>
      </p:sp>
      <p:pic>
        <p:nvPicPr>
          <p:cNvPr id="1029" name="Picture 5" descr="C:\Users\jerrysohn\Documents\Skaut\_grafický manuál\znak_junaka\znak_samotny\jednobarevny\junak_znak_white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16632"/>
            <a:ext cx="637216" cy="720080"/>
          </a:xfrm>
          <a:prstGeom prst="rect">
            <a:avLst/>
          </a:prstGeom>
          <a:noFill/>
        </p:spPr>
      </p:pic>
      <p:pic>
        <p:nvPicPr>
          <p:cNvPr id="11" name="Obrázek 25" descr="mapa - skauti v kraji.png"/>
          <p:cNvPicPr/>
          <p:nvPr/>
        </p:nvPicPr>
        <p:blipFill>
          <a:blip r:embed="rId3" cstate="print"/>
          <a:srcRect l="2025" t="3297" r="4829" b="3516"/>
          <a:stretch>
            <a:fillRect/>
          </a:stretch>
        </p:blipFill>
        <p:spPr>
          <a:xfrm>
            <a:off x="0" y="908720"/>
            <a:ext cx="9144000" cy="59492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Výchozí návrh">
  <a:themeElements>
    <a:clrScheme name="Výchozí návrh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Výchozí návrh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Výchozí návrh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Motiv sady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3307</TotalTime>
  <Words>453</Words>
  <Application>Microsoft Office PowerPoint</Application>
  <PresentationFormat>Předvádění na obrazovce (4:3)</PresentationFormat>
  <Paragraphs>122</Paragraphs>
  <Slides>10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10</vt:i4>
      </vt:variant>
    </vt:vector>
  </HeadingPairs>
  <TitlesOfParts>
    <vt:vector size="11" baseType="lpstr">
      <vt:lpstr>Výchozí návrh</vt:lpstr>
      <vt:lpstr>Snímek 1</vt:lpstr>
      <vt:lpstr>Snímek 2</vt:lpstr>
      <vt:lpstr>Snímek 3</vt:lpstr>
      <vt:lpstr>Snímek 4</vt:lpstr>
      <vt:lpstr>Snímek 5</vt:lpstr>
      <vt:lpstr>Snímek 6</vt:lpstr>
      <vt:lpstr>Snímek 7</vt:lpstr>
      <vt:lpstr>Snímek 8</vt:lpstr>
      <vt:lpstr>Snímek 9</vt:lpstr>
      <vt:lpstr>Snímek 10</vt:lpstr>
    </vt:vector>
  </TitlesOfParts>
  <Company>Junák - svaz skautů a skautek ČR, Liberecký kraj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Volební program 2011 až 2014 (Jerry a Slůně)</dc:title>
  <dc:subject>Krajský sněm 2011</dc:subject>
  <dc:creator>Ondřej Peřina - Jerry</dc:creator>
  <cp:keywords>skaut, sněm, liberecký kraj, zpráva</cp:keywords>
  <cp:lastModifiedBy>Ondřej Peřina</cp:lastModifiedBy>
  <cp:revision>171</cp:revision>
  <dcterms:created xsi:type="dcterms:W3CDTF">2006-11-16T07:15:26Z</dcterms:created>
  <dcterms:modified xsi:type="dcterms:W3CDTF">2011-01-14T22:58:04Z</dcterms:modified>
  <cp:contentStatus>dokončeno</cp:contentStatus>
</cp:coreProperties>
</file>